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7" r:id="rId1"/>
  </p:sldMasterIdLst>
  <p:sldIdLst>
    <p:sldId id="256" r:id="rId2"/>
    <p:sldId id="260" r:id="rId3"/>
    <p:sldId id="257" r:id="rId4"/>
    <p:sldId id="261" r:id="rId5"/>
    <p:sldId id="293" r:id="rId6"/>
    <p:sldId id="263" r:id="rId7"/>
    <p:sldId id="264" r:id="rId8"/>
    <p:sldId id="265" r:id="rId9"/>
    <p:sldId id="266" r:id="rId10"/>
    <p:sldId id="267" r:id="rId11"/>
    <p:sldId id="262" r:id="rId12"/>
    <p:sldId id="268" r:id="rId13"/>
    <p:sldId id="272" r:id="rId14"/>
    <p:sldId id="271" r:id="rId15"/>
    <p:sldId id="270" r:id="rId16"/>
    <p:sldId id="269" r:id="rId17"/>
    <p:sldId id="273" r:id="rId18"/>
    <p:sldId id="274" r:id="rId19"/>
    <p:sldId id="258" r:id="rId20"/>
    <p:sldId id="275" r:id="rId21"/>
    <p:sldId id="276" r:id="rId22"/>
    <p:sldId id="277" r:id="rId23"/>
    <p:sldId id="278" r:id="rId24"/>
    <p:sldId id="259"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334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8" d="100"/>
          <a:sy n="68" d="100"/>
        </p:scale>
        <p:origin x="73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dirty="0"/>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8/9/2021</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‹Nº›</a:t>
            </a:fld>
            <a:endParaRPr lang="en-US"/>
          </a:p>
        </p:txBody>
      </p:sp>
    </p:spTree>
    <p:extLst>
      <p:ext uri="{BB962C8B-B14F-4D97-AF65-F5344CB8AC3E}">
        <p14:creationId xmlns:p14="http://schemas.microsoft.com/office/powerpoint/2010/main" val="7693837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8/9/2021</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437636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8/9/2021</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749857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8/9/2021</a:t>
            </a:fld>
            <a:endParaRPr lang="en-US" dirty="0"/>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2741315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8/9/2021</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354297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8/9/2021</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1949598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8/9/2021</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1153790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8/9/2021</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1921030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8/9/2021</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2107997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8/9/2021</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489246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8/9/2021</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‹Nº›</a:t>
            </a:fld>
            <a:endParaRPr lang="en-US"/>
          </a:p>
        </p:txBody>
      </p:sp>
    </p:spTree>
    <p:extLst>
      <p:ext uri="{BB962C8B-B14F-4D97-AF65-F5344CB8AC3E}">
        <p14:creationId xmlns:p14="http://schemas.microsoft.com/office/powerpoint/2010/main" val="34524121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8/9/2021</a:t>
            </a:fld>
            <a:endParaRPr lang="en-US" dirty="0"/>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‹Nº›</a:t>
            </a:fld>
            <a:endParaRPr lang="en-US" dirty="0"/>
          </a:p>
        </p:txBody>
      </p:sp>
    </p:spTree>
    <p:extLst>
      <p:ext uri="{BB962C8B-B14F-4D97-AF65-F5344CB8AC3E}">
        <p14:creationId xmlns:p14="http://schemas.microsoft.com/office/powerpoint/2010/main" val="2076495959"/>
      </p:ext>
    </p:extLst>
  </p:cSld>
  <p:clrMap bg1="lt1" tx1="dk1" bg2="lt2" tx2="dk2" accent1="accent1" accent2="accent2" accent3="accent3" accent4="accent4" accent5="accent5" accent6="accent6" hlink="hlink" folHlink="folHlink"/>
  <p:sldLayoutIdLst>
    <p:sldLayoutId id="2147483735" r:id="rId1"/>
    <p:sldLayoutId id="2147483736" r:id="rId2"/>
    <p:sldLayoutId id="2147483726" r:id="rId3"/>
    <p:sldLayoutId id="2147483727" r:id="rId4"/>
    <p:sldLayoutId id="2147483728" r:id="rId5"/>
    <p:sldLayoutId id="2147483729" r:id="rId6"/>
    <p:sldLayoutId id="2147483730" r:id="rId7"/>
    <p:sldLayoutId id="2147483734" r:id="rId8"/>
    <p:sldLayoutId id="2147483731" r:id="rId9"/>
    <p:sldLayoutId id="2147483732" r:id="rId10"/>
    <p:sldLayoutId id="2147483733"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trecebits.com/2020/08/16/que-ocurre-en-un-minuto-en-internet-en-2020-infografia/"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www.domo.com/learn/infographic/data-never-sleeps-8"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bitsandbricks.github.io/ciencia_de_datos_gente_sociabl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mailto:martin.sielfeld.o@edu.uai.cl"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mailto:cathidalgo@alumnos.uai.c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es.r4ds.hadley.nz/"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sandbricks.github.io/ciencia_de_datos_gente_sociable/"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jpe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hyperlink" Target="https://www.gartner.com/en/information-technology/glossary/big-data"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ítulo 1">
            <a:extLst>
              <a:ext uri="{FF2B5EF4-FFF2-40B4-BE49-F238E27FC236}">
                <a16:creationId xmlns:a16="http://schemas.microsoft.com/office/drawing/2014/main" id="{35CFA087-987B-40A9-92A3-97F5F270A3FA}"/>
              </a:ext>
            </a:extLst>
          </p:cNvPr>
          <p:cNvSpPr>
            <a:spLocks noGrp="1"/>
          </p:cNvSpPr>
          <p:nvPr>
            <p:ph type="ctrTitle"/>
          </p:nvPr>
        </p:nvSpPr>
        <p:spPr>
          <a:xfrm>
            <a:off x="76691" y="-446704"/>
            <a:ext cx="7165721" cy="2667000"/>
          </a:xfrm>
        </p:spPr>
        <p:txBody>
          <a:bodyPr anchor="b">
            <a:normAutofit/>
          </a:bodyPr>
          <a:lstStyle/>
          <a:p>
            <a:pPr algn="l"/>
            <a:r>
              <a:rPr lang="es-CL" dirty="0">
                <a:solidFill>
                  <a:schemeClr val="tx2"/>
                </a:solidFill>
              </a:rPr>
              <a:t>DATA SCIENCE PARA ECONOMÍA Y NEGOCIOS</a:t>
            </a:r>
          </a:p>
        </p:txBody>
      </p:sp>
      <p:sp>
        <p:nvSpPr>
          <p:cNvPr id="3" name="Subtítulo 2">
            <a:extLst>
              <a:ext uri="{FF2B5EF4-FFF2-40B4-BE49-F238E27FC236}">
                <a16:creationId xmlns:a16="http://schemas.microsoft.com/office/drawing/2014/main" id="{A28806DF-FEAD-4FA5-B090-8D478A44A0C1}"/>
              </a:ext>
            </a:extLst>
          </p:cNvPr>
          <p:cNvSpPr>
            <a:spLocks noGrp="1"/>
          </p:cNvSpPr>
          <p:nvPr>
            <p:ph type="subTitle" idx="1"/>
          </p:nvPr>
        </p:nvSpPr>
        <p:spPr>
          <a:xfrm>
            <a:off x="76691" y="4121623"/>
            <a:ext cx="5797882" cy="1572187"/>
          </a:xfrm>
        </p:spPr>
        <p:txBody>
          <a:bodyPr anchor="t">
            <a:normAutofit/>
          </a:bodyPr>
          <a:lstStyle/>
          <a:p>
            <a:pPr algn="l">
              <a:lnSpc>
                <a:spcPct val="100000"/>
              </a:lnSpc>
            </a:pPr>
            <a:r>
              <a:rPr lang="es-CL" sz="1800" dirty="0">
                <a:solidFill>
                  <a:schemeClr val="tx2"/>
                </a:solidFill>
              </a:rPr>
              <a:t>PROFESOR: MARTÍN SIELFELD</a:t>
            </a:r>
          </a:p>
          <a:p>
            <a:pPr algn="l">
              <a:lnSpc>
                <a:spcPct val="100000"/>
              </a:lnSpc>
            </a:pPr>
            <a:r>
              <a:rPr lang="es-CL" sz="1800" dirty="0">
                <a:solidFill>
                  <a:schemeClr val="tx2"/>
                </a:solidFill>
              </a:rPr>
              <a:t>AYUDANTE: CATALINA HIDALGO</a:t>
            </a:r>
          </a:p>
          <a:p>
            <a:pPr algn="l">
              <a:lnSpc>
                <a:spcPct val="100000"/>
              </a:lnSpc>
            </a:pPr>
            <a:r>
              <a:rPr lang="es-CL" sz="1800" dirty="0">
                <a:solidFill>
                  <a:schemeClr val="tx2"/>
                </a:solidFill>
              </a:rPr>
              <a:t>PERIODO: SEGUNDO SEMESTRE, 2021</a:t>
            </a:r>
          </a:p>
          <a:p>
            <a:pPr algn="l">
              <a:lnSpc>
                <a:spcPct val="100000"/>
              </a:lnSpc>
            </a:pPr>
            <a:r>
              <a:rPr lang="es-CL" sz="1800" dirty="0">
                <a:solidFill>
                  <a:schemeClr val="tx2"/>
                </a:solidFill>
              </a:rPr>
              <a:t>SECCIÓN: 5</a:t>
            </a:r>
          </a:p>
        </p:txBody>
      </p:sp>
      <p:pic>
        <p:nvPicPr>
          <p:cNvPr id="23" name="Picture 3" descr="Imagen en blanco y negro&#10;&#10;Descripción generada automáticamente con confianza baja">
            <a:extLst>
              <a:ext uri="{FF2B5EF4-FFF2-40B4-BE49-F238E27FC236}">
                <a16:creationId xmlns:a16="http://schemas.microsoft.com/office/drawing/2014/main" id="{4FBBF1A0-21B3-404A-B489-5D4A753730A4}"/>
              </a:ext>
            </a:extLst>
          </p:cNvPr>
          <p:cNvPicPr>
            <a:picLocks noChangeAspect="1"/>
          </p:cNvPicPr>
          <p:nvPr/>
        </p:nvPicPr>
        <p:blipFill rotWithShape="1">
          <a:blip r:embed="rId2"/>
          <a:srcRect l="33937" r="13286" b="-2"/>
          <a:stretch/>
        </p:blipFill>
        <p:spPr>
          <a:xfrm>
            <a:off x="7162800" y="10"/>
            <a:ext cx="5029200" cy="5693802"/>
          </a:xfrm>
          <a:prstGeom prst="rect">
            <a:avLst/>
          </a:prstGeom>
        </p:spPr>
      </p:pic>
      <p:sp>
        <p:nvSpPr>
          <p:cNvPr id="24" name="Rectangle 12">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9" name="Título 1">
            <a:extLst>
              <a:ext uri="{FF2B5EF4-FFF2-40B4-BE49-F238E27FC236}">
                <a16:creationId xmlns:a16="http://schemas.microsoft.com/office/drawing/2014/main" id="{F60EA594-213E-4A37-9D21-D5938AF521A2}"/>
              </a:ext>
            </a:extLst>
          </p:cNvPr>
          <p:cNvSpPr txBox="1">
            <a:spLocks/>
          </p:cNvSpPr>
          <p:nvPr/>
        </p:nvSpPr>
        <p:spPr>
          <a:xfrm>
            <a:off x="76691" y="1839297"/>
            <a:ext cx="7165721" cy="762000"/>
          </a:xfrm>
          <a:prstGeom prst="rect">
            <a:avLst/>
          </a:prstGeom>
        </p:spPr>
        <p:txBody>
          <a:bodyPr vert="horz" lIns="91440" tIns="45720" rIns="91440" bIns="45720" rtlCol="0" anchor="b">
            <a:normAutofit/>
          </a:bodyPr>
          <a:lstStyle>
            <a:lvl1pPr algn="ctr"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gn="l"/>
            <a:r>
              <a:rPr lang="es-CL" sz="2000" dirty="0">
                <a:solidFill>
                  <a:schemeClr val="tx2"/>
                </a:solidFill>
              </a:rPr>
              <a:t>Clase 01 – Introducción al curso y a la programación en R</a:t>
            </a:r>
          </a:p>
        </p:txBody>
      </p:sp>
    </p:spTree>
    <p:extLst>
      <p:ext uri="{BB962C8B-B14F-4D97-AF65-F5344CB8AC3E}">
        <p14:creationId xmlns:p14="http://schemas.microsoft.com/office/powerpoint/2010/main" val="3663073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ítulo 1">
            <a:extLst>
              <a:ext uri="{FF2B5EF4-FFF2-40B4-BE49-F238E27FC236}">
                <a16:creationId xmlns:a16="http://schemas.microsoft.com/office/drawing/2014/main" id="{EFA0D594-AAC7-4A7C-A321-67666EDAF321}"/>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puede hacer el Big Data?</a:t>
            </a:r>
          </a:p>
        </p:txBody>
      </p:sp>
      <p:sp>
        <p:nvSpPr>
          <p:cNvPr id="12" name="CuadroTexto 11">
            <a:extLst>
              <a:ext uri="{FF2B5EF4-FFF2-40B4-BE49-F238E27FC236}">
                <a16:creationId xmlns:a16="http://schemas.microsoft.com/office/drawing/2014/main" id="{905CCD30-9976-45A2-B8C5-04817E58CDDD}"/>
              </a:ext>
            </a:extLst>
          </p:cNvPr>
          <p:cNvSpPr txBox="1"/>
          <p:nvPr/>
        </p:nvSpPr>
        <p:spPr>
          <a:xfrm>
            <a:off x="0" y="6427149"/>
            <a:ext cx="12188952" cy="461665"/>
          </a:xfrm>
          <a:prstGeom prst="rect">
            <a:avLst/>
          </a:prstGeom>
          <a:noFill/>
        </p:spPr>
        <p:txBody>
          <a:bodyPr wrap="square">
            <a:spAutoFit/>
          </a:bodyPr>
          <a:lstStyle/>
          <a:p>
            <a:r>
              <a:rPr lang="es-CL" sz="1200" dirty="0"/>
              <a:t>Noticia </a:t>
            </a:r>
            <a:r>
              <a:rPr lang="es-CL" sz="1200" dirty="0" err="1"/>
              <a:t>TreceBits</a:t>
            </a:r>
            <a:r>
              <a:rPr lang="es-CL" sz="1200" dirty="0"/>
              <a:t>: </a:t>
            </a:r>
            <a:r>
              <a:rPr lang="es-CL" sz="1200" dirty="0">
                <a:hlinkClick r:id="rId3"/>
              </a:rPr>
              <a:t>https://www.trecebits.com/2020/08/16/que-ocurre-en-un-minuto-en-internet-en-2020-infografia/</a:t>
            </a:r>
            <a:r>
              <a:rPr lang="es-CL" sz="1200" dirty="0"/>
              <a:t> </a:t>
            </a:r>
          </a:p>
          <a:p>
            <a:r>
              <a:rPr lang="es-CL" sz="1200" dirty="0"/>
              <a:t>Fuente: Domo (2020). Obtenido de: </a:t>
            </a:r>
            <a:r>
              <a:rPr lang="es-CL" sz="1200" dirty="0">
                <a:hlinkClick r:id="rId4"/>
              </a:rPr>
              <a:t>https://www.domo.com/learn/infographic/data-never-sleeps-8</a:t>
            </a:r>
            <a:r>
              <a:rPr lang="es-CL" sz="1200" dirty="0"/>
              <a:t> </a:t>
            </a:r>
          </a:p>
        </p:txBody>
      </p:sp>
      <p:pic>
        <p:nvPicPr>
          <p:cNvPr id="5" name="Imagen 4">
            <a:extLst>
              <a:ext uri="{FF2B5EF4-FFF2-40B4-BE49-F238E27FC236}">
                <a16:creationId xmlns:a16="http://schemas.microsoft.com/office/drawing/2014/main" id="{713681AB-E932-41A7-9A95-3C8EA375271F}"/>
              </a:ext>
            </a:extLst>
          </p:cNvPr>
          <p:cNvPicPr>
            <a:picLocks noChangeAspect="1"/>
          </p:cNvPicPr>
          <p:nvPr/>
        </p:nvPicPr>
        <p:blipFill>
          <a:blip r:embed="rId5"/>
          <a:stretch>
            <a:fillRect/>
          </a:stretch>
        </p:blipFill>
        <p:spPr>
          <a:xfrm>
            <a:off x="3659543" y="1407525"/>
            <a:ext cx="4827684" cy="4865772"/>
          </a:xfrm>
          <a:prstGeom prst="rect">
            <a:avLst/>
          </a:prstGeom>
        </p:spPr>
      </p:pic>
    </p:spTree>
    <p:extLst>
      <p:ext uri="{BB962C8B-B14F-4D97-AF65-F5344CB8AC3E}">
        <p14:creationId xmlns:p14="http://schemas.microsoft.com/office/powerpoint/2010/main" val="319347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Imagen 6">
            <a:extLst>
              <a:ext uri="{FF2B5EF4-FFF2-40B4-BE49-F238E27FC236}">
                <a16:creationId xmlns:a16="http://schemas.microsoft.com/office/drawing/2014/main" id="{44F9275B-8FBF-4D25-B3ED-267411C235C6}"/>
              </a:ext>
            </a:extLst>
          </p:cNvPr>
          <p:cNvPicPr>
            <a:picLocks noChangeAspect="1"/>
          </p:cNvPicPr>
          <p:nvPr/>
        </p:nvPicPr>
        <p:blipFill>
          <a:blip r:embed="rId3"/>
          <a:stretch>
            <a:fillRect/>
          </a:stretch>
        </p:blipFill>
        <p:spPr>
          <a:xfrm>
            <a:off x="1399573" y="1767289"/>
            <a:ext cx="9389806" cy="4561386"/>
          </a:xfrm>
          <a:prstGeom prst="rect">
            <a:avLst/>
          </a:prstGeom>
        </p:spPr>
      </p:pic>
      <p:sp>
        <p:nvSpPr>
          <p:cNvPr id="16" name="CuadroTexto 15">
            <a:extLst>
              <a:ext uri="{FF2B5EF4-FFF2-40B4-BE49-F238E27FC236}">
                <a16:creationId xmlns:a16="http://schemas.microsoft.com/office/drawing/2014/main" id="{B984E87B-FD90-4729-8A2D-EF6D56CD6231}"/>
              </a:ext>
            </a:extLst>
          </p:cNvPr>
          <p:cNvSpPr txBox="1"/>
          <p:nvPr/>
        </p:nvSpPr>
        <p:spPr>
          <a:xfrm>
            <a:off x="0" y="6427149"/>
            <a:ext cx="12188952" cy="276999"/>
          </a:xfrm>
          <a:prstGeom prst="rect">
            <a:avLst/>
          </a:prstGeom>
          <a:noFill/>
        </p:spPr>
        <p:txBody>
          <a:bodyPr wrap="square">
            <a:spAutoFit/>
          </a:bodyPr>
          <a:lstStyle/>
          <a:p>
            <a:r>
              <a:rPr lang="es-CL" sz="1200" b="0" dirty="0" err="1">
                <a:solidFill>
                  <a:srgbClr val="333333"/>
                </a:solidFill>
                <a:effectLst/>
                <a:latin typeface="Helvetica Neue"/>
              </a:rPr>
              <a:t>Vazquez</a:t>
            </a:r>
            <a:r>
              <a:rPr lang="es-CL" sz="1200" dirty="0">
                <a:solidFill>
                  <a:srgbClr val="333333"/>
                </a:solidFill>
                <a:latin typeface="Helvetica Neue"/>
              </a:rPr>
              <a:t>, </a:t>
            </a:r>
            <a:r>
              <a:rPr lang="es-CL" sz="1200" b="0" dirty="0">
                <a:solidFill>
                  <a:srgbClr val="333333"/>
                </a:solidFill>
                <a:effectLst/>
                <a:latin typeface="Helvetica Neue"/>
              </a:rPr>
              <a:t>A. (2020),“</a:t>
            </a:r>
            <a:r>
              <a:rPr lang="es-ES" sz="1200" b="1" i="0" dirty="0">
                <a:solidFill>
                  <a:srgbClr val="333333"/>
                </a:solidFill>
                <a:effectLst/>
                <a:latin typeface="Helvetica Neue"/>
              </a:rPr>
              <a:t>Ciencia de Datos para Gente Sociable”. </a:t>
            </a:r>
            <a:r>
              <a:rPr lang="es-ES" sz="1200" i="0" dirty="0">
                <a:solidFill>
                  <a:srgbClr val="333333"/>
                </a:solidFill>
                <a:effectLst/>
                <a:latin typeface="Helvetica Neue"/>
              </a:rPr>
              <a:t>Obtenido de: </a:t>
            </a:r>
            <a:r>
              <a:rPr lang="es-ES" sz="1200" i="0" dirty="0">
                <a:solidFill>
                  <a:srgbClr val="333333"/>
                </a:solidFill>
                <a:effectLst/>
                <a:latin typeface="Helvetica Neue"/>
                <a:hlinkClick r:id="rId4"/>
              </a:rPr>
              <a:t>https://bitsandbricks.github.io/ciencia_de_datos_gente_sociable/</a:t>
            </a:r>
            <a:r>
              <a:rPr lang="es-ES" sz="1200" i="0" dirty="0">
                <a:solidFill>
                  <a:srgbClr val="333333"/>
                </a:solidFill>
                <a:effectLst/>
                <a:latin typeface="Helvetica Neue"/>
              </a:rPr>
              <a:t> </a:t>
            </a:r>
            <a:endParaRPr lang="es-CL" sz="1200" dirty="0"/>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¿Cómo trabaja un científico de datos?</a:t>
            </a:r>
          </a:p>
        </p:txBody>
      </p:sp>
    </p:spTree>
    <p:extLst>
      <p:ext uri="{BB962C8B-B14F-4D97-AF65-F5344CB8AC3E}">
        <p14:creationId xmlns:p14="http://schemas.microsoft.com/office/powerpoint/2010/main" val="8139799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puede hacer un científico de datos?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marL="342900" indent="-342900" algn="just">
              <a:lnSpc>
                <a:spcPct val="100000"/>
              </a:lnSpc>
              <a:buAutoNum type="arabicPeriod"/>
            </a:pPr>
            <a:r>
              <a:rPr lang="es-CL" sz="1800" dirty="0">
                <a:solidFill>
                  <a:schemeClr val="tx2"/>
                </a:solidFill>
              </a:rPr>
              <a:t>Análisis descriptivo (resúmenes estadísticos, regresiones, entre otros)</a:t>
            </a:r>
          </a:p>
          <a:p>
            <a:pPr marL="342900" indent="-342900" algn="just">
              <a:lnSpc>
                <a:spcPct val="100000"/>
              </a:lnSpc>
              <a:buAutoNum type="arabicPeriod"/>
            </a:pPr>
            <a:r>
              <a:rPr lang="es-CL" sz="1800" dirty="0">
                <a:solidFill>
                  <a:schemeClr val="tx2"/>
                </a:solidFill>
              </a:rPr>
              <a:t>Análisis gráfico (imágenes </a:t>
            </a:r>
            <a:r>
              <a:rPr lang="es-CL" sz="1800" dirty="0" err="1">
                <a:solidFill>
                  <a:schemeClr val="tx2"/>
                </a:solidFill>
              </a:rPr>
              <a:t>uni</a:t>
            </a:r>
            <a:r>
              <a:rPr lang="es-CL" sz="1800" dirty="0">
                <a:solidFill>
                  <a:schemeClr val="tx2"/>
                </a:solidFill>
              </a:rPr>
              <a:t> o multidimensionales, mapeo de datos) </a:t>
            </a:r>
          </a:p>
          <a:p>
            <a:pPr marL="342900" indent="-342900" algn="just">
              <a:lnSpc>
                <a:spcPct val="100000"/>
              </a:lnSpc>
              <a:buAutoNum type="arabicPeriod"/>
            </a:pPr>
            <a:r>
              <a:rPr lang="es-CL" sz="1800" dirty="0">
                <a:solidFill>
                  <a:schemeClr val="tx2"/>
                </a:solidFill>
              </a:rPr>
              <a:t>Análisis predictivo (modelos autorregresivos, machine </a:t>
            </a:r>
            <a:r>
              <a:rPr lang="es-CL" sz="1800" dirty="0" err="1">
                <a:solidFill>
                  <a:schemeClr val="tx2"/>
                </a:solidFill>
              </a:rPr>
              <a:t>learning</a:t>
            </a:r>
            <a:r>
              <a:rPr lang="es-CL" sz="1800" dirty="0">
                <a:solidFill>
                  <a:schemeClr val="tx2"/>
                </a:solidFill>
              </a:rPr>
              <a:t>, </a:t>
            </a:r>
            <a:r>
              <a:rPr lang="es-CL" sz="1800" dirty="0" err="1">
                <a:solidFill>
                  <a:schemeClr val="tx2"/>
                </a:solidFill>
              </a:rPr>
              <a:t>deep</a:t>
            </a:r>
            <a:r>
              <a:rPr lang="es-CL" sz="1800" dirty="0">
                <a:solidFill>
                  <a:schemeClr val="tx2"/>
                </a:solidFill>
              </a:rPr>
              <a:t> </a:t>
            </a:r>
            <a:r>
              <a:rPr lang="es-CL" sz="1800" dirty="0" err="1">
                <a:solidFill>
                  <a:schemeClr val="tx2"/>
                </a:solidFill>
              </a:rPr>
              <a:t>learning</a:t>
            </a:r>
            <a:r>
              <a:rPr lang="es-CL" sz="1800" dirty="0">
                <a:solidFill>
                  <a:schemeClr val="tx2"/>
                </a:solidFill>
              </a:rPr>
              <a:t>)</a:t>
            </a:r>
          </a:p>
          <a:p>
            <a:pPr marL="342900" indent="-342900" algn="just">
              <a:lnSpc>
                <a:spcPct val="100000"/>
              </a:lnSpc>
              <a:buAutoNum type="arabicPeriod"/>
            </a:pPr>
            <a:r>
              <a:rPr lang="es-CL" sz="1800" dirty="0">
                <a:solidFill>
                  <a:schemeClr val="tx2"/>
                </a:solidFill>
              </a:rPr>
              <a:t>Creación de herramientas (automatización de reportes, aplicaciones </a:t>
            </a:r>
            <a:r>
              <a:rPr lang="es-CL" sz="1800" dirty="0" err="1">
                <a:solidFill>
                  <a:schemeClr val="tx2"/>
                </a:solidFill>
              </a:rPr>
              <a:t>shiny</a:t>
            </a:r>
            <a:r>
              <a:rPr lang="es-CL" sz="1800" dirty="0">
                <a:solidFill>
                  <a:schemeClr val="tx2"/>
                </a:solidFill>
              </a:rPr>
              <a:t>)</a:t>
            </a:r>
          </a:p>
          <a:p>
            <a:pPr marL="342900" indent="-342900" algn="just">
              <a:lnSpc>
                <a:spcPct val="100000"/>
              </a:lnSpc>
              <a:buAutoNum type="arabicPeriod"/>
            </a:pPr>
            <a:r>
              <a:rPr lang="es-CL" sz="1800" dirty="0">
                <a:solidFill>
                  <a:schemeClr val="tx2"/>
                </a:solidFill>
              </a:rPr>
              <a:t>Y más…</a:t>
            </a:r>
          </a:p>
        </p:txBody>
      </p:sp>
    </p:spTree>
    <p:extLst>
      <p:ext uri="{BB962C8B-B14F-4D97-AF65-F5344CB8AC3E}">
        <p14:creationId xmlns:p14="http://schemas.microsoft.com/office/powerpoint/2010/main" val="41315144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puede hacer un científico de datos?</a:t>
            </a:r>
          </a:p>
        </p:txBody>
      </p:sp>
      <p:pic>
        <p:nvPicPr>
          <p:cNvPr id="3074" name="Picture 2" descr="Image">
            <a:extLst>
              <a:ext uri="{FF2B5EF4-FFF2-40B4-BE49-F238E27FC236}">
                <a16:creationId xmlns:a16="http://schemas.microsoft.com/office/drawing/2014/main" id="{2A4178A7-88C7-41A7-AE1C-9FC164213B6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36" r="18840"/>
          <a:stretch/>
        </p:blipFill>
        <p:spPr bwMode="auto">
          <a:xfrm>
            <a:off x="6740014" y="1270402"/>
            <a:ext cx="5147188" cy="507140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inear Regression in R | An Easy Step-by-Step Guide">
            <a:extLst>
              <a:ext uri="{FF2B5EF4-FFF2-40B4-BE49-F238E27FC236}">
                <a16:creationId xmlns:a16="http://schemas.microsoft.com/office/drawing/2014/main" id="{60E6918D-A13E-4840-8D7A-F977C3654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798" y="1366267"/>
            <a:ext cx="5076825" cy="459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9394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puede hacer un científico de datos?</a:t>
            </a:r>
          </a:p>
        </p:txBody>
      </p:sp>
      <p:pic>
        <p:nvPicPr>
          <p:cNvPr id="2052" name="Picture 4" descr="PLOS ONE: Forecasting the novel coronavirus COVID-19">
            <a:extLst>
              <a:ext uri="{FF2B5EF4-FFF2-40B4-BE49-F238E27FC236}">
                <a16:creationId xmlns:a16="http://schemas.microsoft.com/office/drawing/2014/main" id="{A94513A6-275D-41D6-A7E1-81B688282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1477" y="1786597"/>
            <a:ext cx="6544354" cy="372681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n Introduction to R Shiny · Teach Data Science">
            <a:extLst>
              <a:ext uri="{FF2B5EF4-FFF2-40B4-BE49-F238E27FC236}">
                <a16:creationId xmlns:a16="http://schemas.microsoft.com/office/drawing/2014/main" id="{C3F3A454-6246-4D21-8918-232DEDC47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75" y="1786597"/>
            <a:ext cx="5464902" cy="372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16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¿Es fácil?</a:t>
            </a:r>
          </a:p>
        </p:txBody>
      </p:sp>
      <mc:AlternateContent xmlns:mc="http://schemas.openxmlformats.org/markup-compatibility/2006" xmlns:a14="http://schemas.microsoft.com/office/drawing/2010/main">
        <mc:Choice Requires="a14">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CL" sz="1800" b="1" dirty="0">
                    <a:solidFill>
                      <a:schemeClr val="tx2"/>
                    </a:solidFill>
                  </a:rPr>
                  <a:t>Google Flu </a:t>
                </a:r>
                <a:r>
                  <a:rPr lang="es-CL" sz="1800" b="1" dirty="0" err="1">
                    <a:solidFill>
                      <a:schemeClr val="tx2"/>
                    </a:solidFill>
                  </a:rPr>
                  <a:t>Trends</a:t>
                </a:r>
                <a:r>
                  <a:rPr lang="es-CL" sz="1800" b="1" dirty="0">
                    <a:solidFill>
                      <a:schemeClr val="tx2"/>
                    </a:solidFill>
                  </a:rPr>
                  <a:t>:</a:t>
                </a:r>
              </a:p>
              <a:p>
                <a:pPr algn="just">
                  <a:lnSpc>
                    <a:spcPct val="100000"/>
                  </a:lnSpc>
                </a:pPr>
                <a:r>
                  <a:rPr lang="es-CL" sz="1800" dirty="0">
                    <a:solidFill>
                      <a:schemeClr val="tx2"/>
                    </a:solidFill>
                  </a:rPr>
                  <a:t>En el año 2009 surgió la gripe A (H1N1), lo cual generó un problema de salud pública a nivel mundial. El monitoreo en EE.UU estaba a cargo del “Centro para el control de enfermedades y Prevención de enfermedades” (CDC). Este proceso tomaba alrededor de </a:t>
                </a:r>
                <a:r>
                  <a:rPr lang="es-CL" sz="1800" b="1" dirty="0">
                    <a:solidFill>
                      <a:schemeClr val="tx2"/>
                    </a:solidFill>
                  </a:rPr>
                  <a:t>10 días.</a:t>
                </a:r>
              </a:p>
              <a:p>
                <a:pPr algn="just">
                  <a:lnSpc>
                    <a:spcPct val="100000"/>
                  </a:lnSpc>
                </a:pPr>
                <a:r>
                  <a:rPr lang="es-CL" sz="1800" dirty="0">
                    <a:solidFill>
                      <a:schemeClr val="tx2"/>
                    </a:solidFill>
                  </a:rPr>
                  <a:t>Google ofreció un método para predecir la intensidad de la gripe en tiempo real y con posición geográfica. Entre otros aspectos, dicho modelo de predicción contemplaba:</a:t>
                </a:r>
              </a:p>
              <a:p>
                <a:pPr marL="285750" indent="-285750" algn="just">
                  <a:lnSpc>
                    <a:spcPct val="100000"/>
                  </a:lnSpc>
                  <a:buFontTx/>
                  <a:buChar char="-"/>
                </a:pPr>
                <a:r>
                  <a:rPr lang="es-CL" sz="1800" dirty="0">
                    <a:solidFill>
                      <a:schemeClr val="tx2"/>
                    </a:solidFill>
                  </a:rPr>
                  <a:t>Datos históricos</a:t>
                </a:r>
              </a:p>
              <a:p>
                <a:pPr marL="285750" indent="-285750" algn="just">
                  <a:lnSpc>
                    <a:spcPct val="100000"/>
                  </a:lnSpc>
                  <a:buFontTx/>
                  <a:buChar char="-"/>
                </a:pPr>
                <a:r>
                  <a:rPr lang="es-CL" sz="1800" dirty="0">
                    <a:solidFill>
                      <a:schemeClr val="tx2"/>
                    </a:solidFill>
                  </a:rPr>
                  <a:t>Datos de la intensidad de búsqueda</a:t>
                </a:r>
              </a:p>
              <a:p>
                <a:pPr algn="just">
                  <a:lnSpc>
                    <a:spcPct val="100000"/>
                  </a:lnSpc>
                </a:pPr>
                <a:endParaRPr lang="es-CL" sz="1800" dirty="0">
                  <a:solidFill>
                    <a:schemeClr val="tx2"/>
                  </a:solidFill>
                </a:endParaRPr>
              </a:p>
              <a:p>
                <a:pPr algn="just">
                  <a:lnSpc>
                    <a:spcPct val="100000"/>
                  </a:lnSpc>
                </a:pPr>
                <a14:m>
                  <m:oMathPara xmlns:m="http://schemas.openxmlformats.org/officeDocument/2006/math">
                    <m:oMathParaPr>
                      <m:jc m:val="centerGroup"/>
                    </m:oMathParaPr>
                    <m:oMath xmlns:m="http://schemas.openxmlformats.org/officeDocument/2006/math">
                      <m:r>
                        <a:rPr lang="es-CL" sz="1800" b="0" i="1" smtClean="0">
                          <a:solidFill>
                            <a:schemeClr val="tx2"/>
                          </a:solidFill>
                          <a:latin typeface="Cambria Math" panose="02040503050406030204" pitchFamily="18" charset="0"/>
                        </a:rPr>
                        <m:t>𝐼𝑛𝑡𝑒𝑛𝑑𝑖𝑑𝑎𝑑</m:t>
                      </m:r>
                      <m:r>
                        <a:rPr lang="es-CL" sz="1800" b="0" i="1" smtClean="0">
                          <a:solidFill>
                            <a:schemeClr val="tx2"/>
                          </a:solidFill>
                          <a:latin typeface="Cambria Math" panose="02040503050406030204" pitchFamily="18" charset="0"/>
                        </a:rPr>
                        <m:t>_</m:t>
                      </m:r>
                      <m:r>
                        <a:rPr lang="es-CL" sz="1800" b="0" i="1" smtClean="0">
                          <a:solidFill>
                            <a:schemeClr val="tx2"/>
                          </a:solidFill>
                          <a:latin typeface="Cambria Math" panose="02040503050406030204" pitchFamily="18" charset="0"/>
                        </a:rPr>
                        <m:t>𝑔𝑟𝑖𝑝𝑒</m:t>
                      </m:r>
                      <m:r>
                        <a:rPr lang="es-CL" sz="1800" b="0" i="1" smtClean="0">
                          <a:solidFill>
                            <a:schemeClr val="tx2"/>
                          </a:solidFill>
                          <a:latin typeface="Cambria Math" panose="02040503050406030204" pitchFamily="18" charset="0"/>
                        </a:rPr>
                        <m:t>=</m:t>
                      </m:r>
                      <m:r>
                        <a:rPr lang="es-CL" sz="1800" b="0" i="1" smtClean="0">
                          <a:solidFill>
                            <a:schemeClr val="tx2"/>
                          </a:solidFill>
                          <a:latin typeface="Cambria Math" panose="02040503050406030204" pitchFamily="18" charset="0"/>
                        </a:rPr>
                        <m:t>𝑓</m:t>
                      </m:r>
                      <m:d>
                        <m:dPr>
                          <m:ctrlPr>
                            <a:rPr lang="es-CL" sz="1800" b="0" i="1" smtClean="0">
                              <a:solidFill>
                                <a:schemeClr val="tx2"/>
                              </a:solidFill>
                              <a:latin typeface="Cambria Math" panose="02040503050406030204" pitchFamily="18" charset="0"/>
                            </a:rPr>
                          </m:ctrlPr>
                        </m:dPr>
                        <m:e>
                          <m:r>
                            <a:rPr lang="es-CL" sz="1800" b="0" i="1" smtClean="0">
                              <a:solidFill>
                                <a:schemeClr val="tx2"/>
                              </a:solidFill>
                              <a:latin typeface="Cambria Math" panose="02040503050406030204" pitchFamily="18" charset="0"/>
                            </a:rPr>
                            <m:t>𝑖𝑛𝑡𝑒𝑛𝑠𝑖𝑑𝑎𝑑</m:t>
                          </m:r>
                          <m:r>
                            <a:rPr lang="es-CL" sz="1800" b="0" i="1" smtClean="0">
                              <a:solidFill>
                                <a:schemeClr val="tx2"/>
                              </a:solidFill>
                              <a:latin typeface="Cambria Math" panose="02040503050406030204" pitchFamily="18" charset="0"/>
                            </a:rPr>
                            <m:t>_</m:t>
                          </m:r>
                          <m:r>
                            <a:rPr lang="es-CL" sz="1800" b="0" i="1" smtClean="0">
                              <a:solidFill>
                                <a:schemeClr val="tx2"/>
                              </a:solidFill>
                              <a:latin typeface="Cambria Math" panose="02040503050406030204" pitchFamily="18" charset="0"/>
                            </a:rPr>
                            <m:t>𝑏𝑢𝑠𝑞𝑢𝑒𝑑𝑎</m:t>
                          </m:r>
                          <m:r>
                            <a:rPr lang="es-CL" sz="1800" b="0" i="1" smtClean="0">
                              <a:solidFill>
                                <a:schemeClr val="tx2"/>
                              </a:solidFill>
                              <a:latin typeface="Cambria Math" panose="02040503050406030204" pitchFamily="18" charset="0"/>
                            </a:rPr>
                            <m:t>, </m:t>
                          </m:r>
                          <m:r>
                            <a:rPr lang="es-CL" sz="1800" b="0" i="1" smtClean="0">
                              <a:solidFill>
                                <a:schemeClr val="tx2"/>
                              </a:solidFill>
                              <a:latin typeface="Cambria Math" panose="02040503050406030204" pitchFamily="18" charset="0"/>
                            </a:rPr>
                            <m:t>𝑑𝑎𝑡𝑜𝑠</m:t>
                          </m:r>
                          <m:r>
                            <a:rPr lang="es-CL" sz="1800" b="0" i="1" smtClean="0">
                              <a:solidFill>
                                <a:schemeClr val="tx2"/>
                              </a:solidFill>
                              <a:latin typeface="Cambria Math" panose="02040503050406030204" pitchFamily="18" charset="0"/>
                            </a:rPr>
                            <m:t>_</m:t>
                          </m:r>
                          <m:r>
                            <a:rPr lang="es-CL" sz="1800" b="0" i="1" smtClean="0">
                              <a:solidFill>
                                <a:schemeClr val="tx2"/>
                              </a:solidFill>
                              <a:latin typeface="Cambria Math" panose="02040503050406030204" pitchFamily="18" charset="0"/>
                            </a:rPr>
                            <m:t>h𝑖𝑠𝑡</m:t>
                          </m:r>
                          <m:r>
                            <a:rPr lang="es-CL" sz="1800" b="0" i="1" smtClean="0">
                              <a:solidFill>
                                <a:schemeClr val="tx2"/>
                              </a:solidFill>
                              <a:latin typeface="Cambria Math" panose="02040503050406030204" pitchFamily="18" charset="0"/>
                            </a:rPr>
                            <m:t>ó</m:t>
                          </m:r>
                          <m:r>
                            <a:rPr lang="es-CL" sz="1800" b="0" i="1" smtClean="0">
                              <a:solidFill>
                                <a:schemeClr val="tx2"/>
                              </a:solidFill>
                              <a:latin typeface="Cambria Math" panose="02040503050406030204" pitchFamily="18" charset="0"/>
                            </a:rPr>
                            <m:t>𝑟𝑖𝑐𝑜𝑠</m:t>
                          </m:r>
                          <m:r>
                            <a:rPr lang="es-CL" sz="1800" b="0" i="1" smtClean="0">
                              <a:solidFill>
                                <a:schemeClr val="tx2"/>
                              </a:solidFill>
                              <a:latin typeface="Cambria Math" panose="02040503050406030204" pitchFamily="18" charset="0"/>
                            </a:rPr>
                            <m:t>, </m:t>
                          </m:r>
                          <m:r>
                            <a:rPr lang="es-CL" sz="1800" b="0" i="1" smtClean="0">
                              <a:solidFill>
                                <a:schemeClr val="tx2"/>
                              </a:solidFill>
                              <a:latin typeface="Cambria Math" panose="02040503050406030204" pitchFamily="18" charset="0"/>
                            </a:rPr>
                            <m:t>𝑜𝑡𝑟𝑜𝑠</m:t>
                          </m:r>
                        </m:e>
                      </m:d>
                    </m:oMath>
                  </m:oMathPara>
                </a14:m>
                <a:endParaRPr lang="es-CL" sz="1800" dirty="0">
                  <a:solidFill>
                    <a:schemeClr val="tx2"/>
                  </a:solidFill>
                </a:endParaRPr>
              </a:p>
            </p:txBody>
          </p:sp>
        </mc:Choice>
        <mc:Fallback xmlns="">
          <p:sp>
            <p:nvSpPr>
              <p:cNvPr id="9" name="Subtítulo 2">
                <a:extLst>
                  <a:ext uri="{FF2B5EF4-FFF2-40B4-BE49-F238E27FC236}">
                    <a16:creationId xmlns:a16="http://schemas.microsoft.com/office/drawing/2014/main" id="{98AFAC19-4726-4EEC-942F-FDFF156A794D}"/>
                  </a:ext>
                </a:extLst>
              </p:cNvPr>
              <p:cNvSpPr>
                <a:spLocks noGrp="1" noRot="1" noChangeAspect="1" noMove="1" noResize="1" noEditPoints="1" noAdjustHandles="1" noChangeArrowheads="1" noChangeShapeType="1" noTextEdit="1"/>
              </p:cNvSpPr>
              <p:nvPr>
                <p:ph type="subTitle" idx="1"/>
              </p:nvPr>
            </p:nvSpPr>
            <p:spPr>
              <a:xfrm>
                <a:off x="76690" y="1786597"/>
                <a:ext cx="11993389" cy="5071403"/>
              </a:xfrm>
              <a:blipFill>
                <a:blip r:embed="rId3"/>
                <a:stretch>
                  <a:fillRect l="-458" t="-481" r="-407"/>
                </a:stretch>
              </a:blipFill>
            </p:spPr>
            <p:txBody>
              <a:bodyPr/>
              <a:lstStyle/>
              <a:p>
                <a:r>
                  <a:rPr lang="es-CL">
                    <a:noFill/>
                  </a:rPr>
                  <a:t> </a:t>
                </a:r>
              </a:p>
            </p:txBody>
          </p:sp>
        </mc:Fallback>
      </mc:AlternateContent>
    </p:spTree>
    <p:extLst>
      <p:ext uri="{BB962C8B-B14F-4D97-AF65-F5344CB8AC3E}">
        <p14:creationId xmlns:p14="http://schemas.microsoft.com/office/powerpoint/2010/main" val="3782191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¿Es fácil?</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CL" sz="1800" b="1" dirty="0">
                <a:solidFill>
                  <a:schemeClr val="tx2"/>
                </a:solidFill>
              </a:rPr>
              <a:t>La decadencia de Google Flu </a:t>
            </a:r>
            <a:r>
              <a:rPr lang="es-CL" sz="1800" b="1" dirty="0" err="1">
                <a:solidFill>
                  <a:schemeClr val="tx2"/>
                </a:solidFill>
              </a:rPr>
              <a:t>Trends</a:t>
            </a:r>
            <a:r>
              <a:rPr lang="es-CL" sz="1800" b="1" dirty="0">
                <a:solidFill>
                  <a:schemeClr val="tx2"/>
                </a:solidFill>
              </a:rPr>
              <a:t>:</a:t>
            </a:r>
          </a:p>
          <a:p>
            <a:pPr algn="just">
              <a:lnSpc>
                <a:spcPct val="100000"/>
              </a:lnSpc>
            </a:pPr>
            <a:endParaRPr lang="es-CL" sz="1800" dirty="0">
              <a:solidFill>
                <a:schemeClr val="tx2"/>
              </a:solidFill>
            </a:endParaRPr>
          </a:p>
        </p:txBody>
      </p:sp>
      <p:pic>
        <p:nvPicPr>
          <p:cNvPr id="3" name="Imagen 2">
            <a:extLst>
              <a:ext uri="{FF2B5EF4-FFF2-40B4-BE49-F238E27FC236}">
                <a16:creationId xmlns:a16="http://schemas.microsoft.com/office/drawing/2014/main" id="{8EC5754D-76E7-4B30-B826-E8DEE6F0DAE5}"/>
              </a:ext>
            </a:extLst>
          </p:cNvPr>
          <p:cNvPicPr>
            <a:picLocks noChangeAspect="1"/>
          </p:cNvPicPr>
          <p:nvPr/>
        </p:nvPicPr>
        <p:blipFill>
          <a:blip r:embed="rId3"/>
          <a:stretch>
            <a:fillRect/>
          </a:stretch>
        </p:blipFill>
        <p:spPr>
          <a:xfrm>
            <a:off x="2781340" y="2163651"/>
            <a:ext cx="6584087" cy="4694349"/>
          </a:xfrm>
          <a:prstGeom prst="rect">
            <a:avLst/>
          </a:prstGeom>
        </p:spPr>
      </p:pic>
    </p:spTree>
    <p:extLst>
      <p:ext uri="{BB962C8B-B14F-4D97-AF65-F5344CB8AC3E}">
        <p14:creationId xmlns:p14="http://schemas.microsoft.com/office/powerpoint/2010/main" val="13712261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¿Es fácil?</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CL" sz="1800" b="1" dirty="0">
                <a:solidFill>
                  <a:schemeClr val="tx2"/>
                </a:solidFill>
              </a:rPr>
              <a:t>Aprendizajes:</a:t>
            </a:r>
          </a:p>
          <a:p>
            <a:pPr algn="just">
              <a:lnSpc>
                <a:spcPct val="100000"/>
              </a:lnSpc>
            </a:pPr>
            <a:r>
              <a:rPr lang="es-CL" sz="1800" dirty="0">
                <a:solidFill>
                  <a:schemeClr val="tx2"/>
                </a:solidFill>
              </a:rPr>
              <a:t>Ambiciones estratégicas y modelamiento de Big Data no siempre solucionarán todo:</a:t>
            </a:r>
          </a:p>
          <a:p>
            <a:pPr marL="285750" indent="-285750" algn="just">
              <a:lnSpc>
                <a:spcPct val="100000"/>
              </a:lnSpc>
              <a:buFontTx/>
              <a:buChar char="-"/>
            </a:pPr>
            <a:r>
              <a:rPr lang="es-CL" sz="1800" dirty="0">
                <a:solidFill>
                  <a:schemeClr val="tx2"/>
                </a:solidFill>
              </a:rPr>
              <a:t>Más no siempre es preferido a menos.</a:t>
            </a:r>
          </a:p>
          <a:p>
            <a:pPr marL="285750" indent="-285750" algn="just">
              <a:lnSpc>
                <a:spcPct val="100000"/>
              </a:lnSpc>
              <a:buFontTx/>
              <a:buChar char="-"/>
            </a:pPr>
            <a:r>
              <a:rPr lang="es-CL" sz="1800" dirty="0">
                <a:solidFill>
                  <a:schemeClr val="tx2"/>
                </a:solidFill>
              </a:rPr>
              <a:t>Es importante encontrar un correlato de los datos con la realidad.</a:t>
            </a:r>
          </a:p>
          <a:p>
            <a:pPr marL="285750" indent="-285750" algn="just">
              <a:lnSpc>
                <a:spcPct val="100000"/>
              </a:lnSpc>
              <a:buFontTx/>
              <a:buChar char="-"/>
            </a:pPr>
            <a:r>
              <a:rPr lang="es-CL" sz="1800" dirty="0">
                <a:solidFill>
                  <a:schemeClr val="tx2"/>
                </a:solidFill>
              </a:rPr>
              <a:t>Tener cuidado con incluir “relaciones espurias” (relacionar sin relación real).</a:t>
            </a:r>
          </a:p>
          <a:p>
            <a:pPr algn="just">
              <a:lnSpc>
                <a:spcPct val="100000"/>
              </a:lnSpc>
            </a:pPr>
            <a:endParaRPr lang="es-CL" sz="1800" dirty="0">
              <a:solidFill>
                <a:schemeClr val="tx2"/>
              </a:solidFill>
            </a:endParaRPr>
          </a:p>
          <a:p>
            <a:pPr algn="just">
              <a:lnSpc>
                <a:spcPct val="100000"/>
              </a:lnSpc>
            </a:pPr>
            <a:r>
              <a:rPr lang="es-CL" sz="1800" dirty="0">
                <a:solidFill>
                  <a:schemeClr val="tx2"/>
                </a:solidFill>
              </a:rPr>
              <a:t>Pero, Google Flu </a:t>
            </a:r>
            <a:r>
              <a:rPr lang="es-CL" sz="1800" dirty="0" err="1">
                <a:solidFill>
                  <a:schemeClr val="tx2"/>
                </a:solidFill>
              </a:rPr>
              <a:t>Trends</a:t>
            </a:r>
            <a:r>
              <a:rPr lang="es-CL" sz="1800" dirty="0">
                <a:solidFill>
                  <a:schemeClr val="tx2"/>
                </a:solidFill>
              </a:rPr>
              <a:t> si resolvió un problema en un comienzo.</a:t>
            </a:r>
          </a:p>
          <a:p>
            <a:pPr marL="285750" indent="-285750" algn="just">
              <a:lnSpc>
                <a:spcPct val="100000"/>
              </a:lnSpc>
              <a:buFontTx/>
              <a:buChar char="-"/>
            </a:pPr>
            <a:endParaRPr lang="es-CL" sz="1800" dirty="0">
              <a:solidFill>
                <a:schemeClr val="tx2"/>
              </a:solidFill>
            </a:endParaRPr>
          </a:p>
        </p:txBody>
      </p:sp>
    </p:spTree>
    <p:extLst>
      <p:ext uri="{BB962C8B-B14F-4D97-AF65-F5344CB8AC3E}">
        <p14:creationId xmlns:p14="http://schemas.microsoft.com/office/powerpoint/2010/main" val="2218753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veremos en el curso?</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lnSpcReduction="10000"/>
          </a:bodyPr>
          <a:lstStyle/>
          <a:p>
            <a:pPr algn="just">
              <a:lnSpc>
                <a:spcPct val="100000"/>
              </a:lnSpc>
            </a:pPr>
            <a:r>
              <a:rPr lang="es-CL" sz="1800" b="1" dirty="0">
                <a:solidFill>
                  <a:schemeClr val="tx2"/>
                </a:solidFill>
              </a:rPr>
              <a:t>Introducción a la programación en R:</a:t>
            </a:r>
          </a:p>
          <a:p>
            <a:pPr marL="285750" indent="-285750" algn="just">
              <a:lnSpc>
                <a:spcPct val="100000"/>
              </a:lnSpc>
              <a:buFontTx/>
              <a:buChar char="-"/>
            </a:pPr>
            <a:r>
              <a:rPr lang="es-CL" sz="1800" dirty="0">
                <a:solidFill>
                  <a:schemeClr val="tx2"/>
                </a:solidFill>
              </a:rPr>
              <a:t>Aprender a programar en R (mediante </a:t>
            </a:r>
            <a:r>
              <a:rPr lang="es-CL" sz="1800" dirty="0" err="1">
                <a:solidFill>
                  <a:schemeClr val="tx2"/>
                </a:solidFill>
              </a:rPr>
              <a:t>Rstudio</a:t>
            </a:r>
            <a:r>
              <a:rPr lang="es-CL" sz="1800" dirty="0">
                <a:solidFill>
                  <a:schemeClr val="tx2"/>
                </a:solidFill>
              </a:rPr>
              <a:t>).</a:t>
            </a:r>
          </a:p>
          <a:p>
            <a:pPr marL="285750" indent="-285750" algn="just">
              <a:lnSpc>
                <a:spcPct val="100000"/>
              </a:lnSpc>
              <a:buFontTx/>
              <a:buChar char="-"/>
            </a:pPr>
            <a:r>
              <a:rPr lang="es-CL" sz="1800" dirty="0">
                <a:solidFill>
                  <a:schemeClr val="tx2"/>
                </a:solidFill>
              </a:rPr>
              <a:t>Introducción a paquetes para el análisis de datos (</a:t>
            </a:r>
            <a:r>
              <a:rPr lang="es-CL" sz="1800" dirty="0" err="1">
                <a:solidFill>
                  <a:schemeClr val="tx2"/>
                </a:solidFill>
              </a:rPr>
              <a:t>data.table</a:t>
            </a:r>
            <a:r>
              <a:rPr lang="es-CL" sz="1800" dirty="0">
                <a:solidFill>
                  <a:schemeClr val="tx2"/>
                </a:solidFill>
              </a:rPr>
              <a:t> y lenguaje base).</a:t>
            </a:r>
          </a:p>
          <a:p>
            <a:pPr marL="285750" indent="-285750" algn="just">
              <a:lnSpc>
                <a:spcPct val="100000"/>
              </a:lnSpc>
              <a:buFontTx/>
              <a:buChar char="-"/>
            </a:pPr>
            <a:r>
              <a:rPr lang="es-CL" sz="1800" dirty="0">
                <a:solidFill>
                  <a:schemeClr val="tx2"/>
                </a:solidFill>
              </a:rPr>
              <a:t>Introducción a la manipulación de datos (limpieza, manipulación y análisis estadísticos de bases de datos)</a:t>
            </a:r>
          </a:p>
          <a:p>
            <a:pPr algn="just">
              <a:lnSpc>
                <a:spcPct val="100000"/>
              </a:lnSpc>
            </a:pPr>
            <a:endParaRPr lang="es-CL" sz="1800" dirty="0">
              <a:solidFill>
                <a:schemeClr val="tx2"/>
              </a:solidFill>
            </a:endParaRPr>
          </a:p>
          <a:p>
            <a:pPr algn="just">
              <a:lnSpc>
                <a:spcPct val="100000"/>
              </a:lnSpc>
            </a:pPr>
            <a:r>
              <a:rPr lang="es-CL" sz="1800" b="1" dirty="0">
                <a:solidFill>
                  <a:schemeClr val="tx2"/>
                </a:solidFill>
              </a:rPr>
              <a:t>Visualización de datos:</a:t>
            </a:r>
          </a:p>
          <a:p>
            <a:pPr marL="285750" indent="-285750" algn="just">
              <a:lnSpc>
                <a:spcPct val="100000"/>
              </a:lnSpc>
              <a:buFontTx/>
              <a:buChar char="-"/>
            </a:pPr>
            <a:r>
              <a:rPr lang="es-CL" sz="1800" dirty="0">
                <a:solidFill>
                  <a:schemeClr val="tx2"/>
                </a:solidFill>
              </a:rPr>
              <a:t>Análisis en forma visual para generar contexto, detectar problemas y generar hipótesis de estudio.</a:t>
            </a:r>
          </a:p>
          <a:p>
            <a:pPr marL="285750" indent="-285750" algn="just">
              <a:lnSpc>
                <a:spcPct val="100000"/>
              </a:lnSpc>
              <a:buFontTx/>
              <a:buChar char="-"/>
            </a:pPr>
            <a:r>
              <a:rPr lang="es-CL" sz="1800" dirty="0">
                <a:solidFill>
                  <a:schemeClr val="tx2"/>
                </a:solidFill>
              </a:rPr>
              <a:t>Generar visualizaciones potentes que permitan captar la atención y mostrar dinámicas interesantes.</a:t>
            </a:r>
          </a:p>
          <a:p>
            <a:pPr marL="285750" indent="-285750" algn="just">
              <a:lnSpc>
                <a:spcPct val="100000"/>
              </a:lnSpc>
              <a:buFontTx/>
              <a:buChar char="-"/>
            </a:pPr>
            <a:endParaRPr lang="es-CL" sz="1800" dirty="0">
              <a:solidFill>
                <a:schemeClr val="tx2"/>
              </a:solidFill>
            </a:endParaRPr>
          </a:p>
          <a:p>
            <a:pPr algn="just">
              <a:lnSpc>
                <a:spcPct val="100000"/>
              </a:lnSpc>
            </a:pPr>
            <a:r>
              <a:rPr lang="es-CL" sz="1800" b="1" dirty="0">
                <a:solidFill>
                  <a:schemeClr val="tx2"/>
                </a:solidFill>
              </a:rPr>
              <a:t>Técnicas de análisis de datos:</a:t>
            </a:r>
          </a:p>
          <a:p>
            <a:pPr marL="285750" indent="-285750" algn="just">
              <a:lnSpc>
                <a:spcPct val="100000"/>
              </a:lnSpc>
              <a:buFontTx/>
              <a:buChar char="-"/>
            </a:pPr>
            <a:r>
              <a:rPr lang="es-CL" sz="1800" dirty="0">
                <a:solidFill>
                  <a:schemeClr val="tx2"/>
                </a:solidFill>
              </a:rPr>
              <a:t>Introducción al Machine </a:t>
            </a:r>
            <a:r>
              <a:rPr lang="es-CL" sz="1800" dirty="0" err="1">
                <a:solidFill>
                  <a:schemeClr val="tx2"/>
                </a:solidFill>
              </a:rPr>
              <a:t>Learning</a:t>
            </a:r>
            <a:r>
              <a:rPr lang="es-CL" sz="1800" dirty="0">
                <a:solidFill>
                  <a:schemeClr val="tx2"/>
                </a:solidFill>
              </a:rPr>
              <a:t>.</a:t>
            </a:r>
          </a:p>
          <a:p>
            <a:pPr marL="285750" indent="-285750" algn="just">
              <a:lnSpc>
                <a:spcPct val="100000"/>
              </a:lnSpc>
              <a:buFontTx/>
              <a:buChar char="-"/>
            </a:pPr>
            <a:r>
              <a:rPr lang="es-CL" sz="1800" dirty="0">
                <a:solidFill>
                  <a:schemeClr val="tx2"/>
                </a:solidFill>
              </a:rPr>
              <a:t>Análisis de regresión. </a:t>
            </a:r>
          </a:p>
          <a:p>
            <a:pPr marL="285750" indent="-285750" algn="just">
              <a:lnSpc>
                <a:spcPct val="100000"/>
              </a:lnSpc>
              <a:buFontTx/>
              <a:buChar char="-"/>
            </a:pPr>
            <a:r>
              <a:rPr lang="es-CL" sz="1800" dirty="0">
                <a:solidFill>
                  <a:schemeClr val="tx2"/>
                </a:solidFill>
              </a:rPr>
              <a:t>Modelos de clasificación (análisis de </a:t>
            </a:r>
            <a:r>
              <a:rPr lang="es-CL" sz="1800" dirty="0" err="1">
                <a:solidFill>
                  <a:schemeClr val="tx2"/>
                </a:solidFill>
              </a:rPr>
              <a:t>clusters</a:t>
            </a:r>
            <a:r>
              <a:rPr lang="es-CL" sz="1800" dirty="0">
                <a:solidFill>
                  <a:schemeClr val="tx2"/>
                </a:solidFill>
              </a:rPr>
              <a:t>, arboles de decisión).</a:t>
            </a:r>
          </a:p>
          <a:p>
            <a:pPr marL="285750" indent="-285750" algn="just">
              <a:lnSpc>
                <a:spcPct val="100000"/>
              </a:lnSpc>
              <a:buFontTx/>
              <a:buChar char="-"/>
            </a:pPr>
            <a:endParaRPr lang="es-CL" sz="1800" dirty="0">
              <a:solidFill>
                <a:schemeClr val="tx2"/>
              </a:solidFill>
            </a:endParaRPr>
          </a:p>
        </p:txBody>
      </p:sp>
    </p:spTree>
    <p:extLst>
      <p:ext uri="{BB962C8B-B14F-4D97-AF65-F5344CB8AC3E}">
        <p14:creationId xmlns:p14="http://schemas.microsoft.com/office/powerpoint/2010/main" val="7312847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F08D9-AAF0-43A9-877E-016AB4FA087B}"/>
              </a:ext>
            </a:extLst>
          </p:cNvPr>
          <p:cNvSpPr>
            <a:spLocks noGrp="1"/>
          </p:cNvSpPr>
          <p:nvPr>
            <p:ph type="title"/>
          </p:nvPr>
        </p:nvSpPr>
        <p:spPr>
          <a:xfrm>
            <a:off x="838200" y="2766218"/>
            <a:ext cx="10515600" cy="1325563"/>
          </a:xfrm>
        </p:spPr>
        <p:txBody>
          <a:bodyPr/>
          <a:lstStyle/>
          <a:p>
            <a:pPr algn="ctr"/>
            <a:r>
              <a:rPr lang="es-CL" dirty="0"/>
              <a:t>Normas del curso</a:t>
            </a:r>
          </a:p>
        </p:txBody>
      </p:sp>
      <p:sp>
        <p:nvSpPr>
          <p:cNvPr id="3" name="Rectángulo 2">
            <a:extLst>
              <a:ext uri="{FF2B5EF4-FFF2-40B4-BE49-F238E27FC236}">
                <a16:creationId xmlns:a16="http://schemas.microsoft.com/office/drawing/2014/main" id="{CD47ABD4-D689-4C5A-B555-40DB81758050}"/>
              </a:ext>
            </a:extLst>
          </p:cNvPr>
          <p:cNvSpPr/>
          <p:nvPr/>
        </p:nvSpPr>
        <p:spPr>
          <a:xfrm>
            <a:off x="31845" y="0"/>
            <a:ext cx="12160155" cy="1524000"/>
          </a:xfrm>
          <a:prstGeom prst="rect">
            <a:avLst/>
          </a:prstGeom>
          <a:solidFill>
            <a:srgbClr val="5B3342"/>
          </a:solidFill>
          <a:ln>
            <a:solidFill>
              <a:srgbClr val="5B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46764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ítulo 1">
            <a:extLst>
              <a:ext uri="{FF2B5EF4-FFF2-40B4-BE49-F238E27FC236}">
                <a16:creationId xmlns:a16="http://schemas.microsoft.com/office/drawing/2014/main" id="{EFA0D594-AAC7-4A7C-A321-67666EDAF321}"/>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Orden de la presentación</a:t>
            </a:r>
          </a:p>
        </p:txBody>
      </p:sp>
      <p:sp>
        <p:nvSpPr>
          <p:cNvPr id="14" name="Subtítulo 2">
            <a:extLst>
              <a:ext uri="{FF2B5EF4-FFF2-40B4-BE49-F238E27FC236}">
                <a16:creationId xmlns:a16="http://schemas.microsoft.com/office/drawing/2014/main" id="{F1A7034D-F82D-4802-9019-090A193E3317}"/>
              </a:ext>
            </a:extLst>
          </p:cNvPr>
          <p:cNvSpPr>
            <a:spLocks noGrp="1"/>
          </p:cNvSpPr>
          <p:nvPr>
            <p:ph type="subTitle" idx="1"/>
          </p:nvPr>
        </p:nvSpPr>
        <p:spPr>
          <a:xfrm>
            <a:off x="76690" y="1786597"/>
            <a:ext cx="11993389" cy="5071403"/>
          </a:xfrm>
        </p:spPr>
        <p:txBody>
          <a:bodyPr anchor="t">
            <a:normAutofit/>
          </a:bodyPr>
          <a:lstStyle/>
          <a:p>
            <a:pPr algn="l">
              <a:lnSpc>
                <a:spcPct val="100000"/>
              </a:lnSpc>
            </a:pPr>
            <a:r>
              <a:rPr lang="es-CL" sz="1800" b="1" dirty="0">
                <a:solidFill>
                  <a:schemeClr val="tx2"/>
                </a:solidFill>
              </a:rPr>
              <a:t>Datos previos:</a:t>
            </a:r>
          </a:p>
          <a:p>
            <a:pPr marL="285750" indent="-285750" algn="l">
              <a:lnSpc>
                <a:spcPct val="100000"/>
              </a:lnSpc>
              <a:buFontTx/>
              <a:buChar char="-"/>
            </a:pPr>
            <a:r>
              <a:rPr lang="es-CL" sz="1800" dirty="0">
                <a:solidFill>
                  <a:schemeClr val="tx2"/>
                </a:solidFill>
              </a:rPr>
              <a:t>Profesor: Martín Sielfeld</a:t>
            </a:r>
          </a:p>
          <a:p>
            <a:pPr marL="285750" indent="-285750" algn="l">
              <a:lnSpc>
                <a:spcPct val="100000"/>
              </a:lnSpc>
              <a:buFontTx/>
              <a:buChar char="-"/>
            </a:pPr>
            <a:r>
              <a:rPr lang="es-CL" sz="1800" dirty="0">
                <a:solidFill>
                  <a:schemeClr val="tx2"/>
                </a:solidFill>
              </a:rPr>
              <a:t>Mail: </a:t>
            </a:r>
            <a:r>
              <a:rPr lang="es-CL" sz="1800" dirty="0">
                <a:solidFill>
                  <a:schemeClr val="tx2"/>
                </a:solidFill>
                <a:hlinkClick r:id="rId3"/>
              </a:rPr>
              <a:t>martin.sielfeld.o@edu.uai.cl</a:t>
            </a:r>
            <a:endParaRPr lang="es-CL" sz="1800" dirty="0">
              <a:solidFill>
                <a:schemeClr val="tx2"/>
              </a:solidFill>
            </a:endParaRPr>
          </a:p>
          <a:p>
            <a:pPr marL="285750" indent="-285750" algn="l">
              <a:lnSpc>
                <a:spcPct val="100000"/>
              </a:lnSpc>
              <a:buFontTx/>
              <a:buChar char="-"/>
            </a:pPr>
            <a:r>
              <a:rPr lang="es-CL" sz="1800" dirty="0">
                <a:solidFill>
                  <a:schemeClr val="tx2"/>
                </a:solidFill>
              </a:rPr>
              <a:t>Horario de consulta: agendar vía previa solicitud por mail (siempre habrá buena disposición)</a:t>
            </a:r>
          </a:p>
          <a:p>
            <a:pPr marL="285750" indent="-285750" algn="l">
              <a:lnSpc>
                <a:spcPct val="100000"/>
              </a:lnSpc>
              <a:buFontTx/>
              <a:buChar char="-"/>
            </a:pPr>
            <a:r>
              <a:rPr lang="es-CL" sz="1800" dirty="0">
                <a:solidFill>
                  <a:schemeClr val="tx2"/>
                </a:solidFill>
              </a:rPr>
              <a:t>Ayudante: Catalina Hidalgo</a:t>
            </a:r>
          </a:p>
          <a:p>
            <a:pPr marL="285750" indent="-285750" algn="l">
              <a:lnSpc>
                <a:spcPct val="100000"/>
              </a:lnSpc>
              <a:buFontTx/>
              <a:buChar char="-"/>
            </a:pPr>
            <a:r>
              <a:rPr lang="es-CL" sz="1800" dirty="0">
                <a:solidFill>
                  <a:schemeClr val="tx2"/>
                </a:solidFill>
              </a:rPr>
              <a:t>Mail: </a:t>
            </a:r>
            <a:r>
              <a:rPr lang="es-CL" sz="1800" dirty="0">
                <a:solidFill>
                  <a:schemeClr val="tx2"/>
                </a:solidFill>
                <a:hlinkClick r:id="rId4"/>
              </a:rPr>
              <a:t>cathidalgo@alumnos.uai.cl</a:t>
            </a:r>
            <a:endParaRPr lang="es-CL" sz="1800" dirty="0">
              <a:solidFill>
                <a:schemeClr val="tx2"/>
              </a:solidFill>
            </a:endParaRPr>
          </a:p>
          <a:p>
            <a:pPr marL="285750" indent="-285750" algn="l">
              <a:lnSpc>
                <a:spcPct val="100000"/>
              </a:lnSpc>
              <a:buFontTx/>
              <a:buChar char="-"/>
            </a:pPr>
            <a:r>
              <a:rPr lang="es-CL" sz="1800" dirty="0">
                <a:solidFill>
                  <a:schemeClr val="tx2"/>
                </a:solidFill>
              </a:rPr>
              <a:t>Horario ayudantías: por ver (3 en el semestre)</a:t>
            </a:r>
          </a:p>
          <a:p>
            <a:pPr marL="285750" indent="-285750" algn="l">
              <a:lnSpc>
                <a:spcPct val="100000"/>
              </a:lnSpc>
              <a:buFontTx/>
              <a:buChar char="-"/>
            </a:pPr>
            <a:endParaRPr lang="es-CL" sz="1800" dirty="0">
              <a:solidFill>
                <a:schemeClr val="tx2"/>
              </a:solidFill>
            </a:endParaRPr>
          </a:p>
          <a:p>
            <a:pPr algn="l">
              <a:lnSpc>
                <a:spcPct val="100000"/>
              </a:lnSpc>
            </a:pPr>
            <a:r>
              <a:rPr lang="es-CL" sz="1800" b="1" dirty="0">
                <a:solidFill>
                  <a:schemeClr val="tx2"/>
                </a:solidFill>
              </a:rPr>
              <a:t>¿Qué veremos hoy?:</a:t>
            </a:r>
          </a:p>
          <a:p>
            <a:pPr marL="285750" indent="-285750" algn="l">
              <a:lnSpc>
                <a:spcPct val="100000"/>
              </a:lnSpc>
              <a:buFontTx/>
              <a:buChar char="-"/>
            </a:pPr>
            <a:r>
              <a:rPr lang="es-CL" sz="1800" dirty="0">
                <a:solidFill>
                  <a:schemeClr val="tx2"/>
                </a:solidFill>
              </a:rPr>
              <a:t>¿Qué es la ciencia de datos?</a:t>
            </a:r>
          </a:p>
          <a:p>
            <a:pPr marL="285750" indent="-285750" algn="l">
              <a:lnSpc>
                <a:spcPct val="100000"/>
              </a:lnSpc>
              <a:buFontTx/>
              <a:buChar char="-"/>
            </a:pPr>
            <a:r>
              <a:rPr lang="es-CL" sz="1800" dirty="0">
                <a:solidFill>
                  <a:schemeClr val="tx2"/>
                </a:solidFill>
              </a:rPr>
              <a:t>Normas del curso y la buena convivencia</a:t>
            </a:r>
          </a:p>
          <a:p>
            <a:pPr marL="285750" indent="-285750" algn="l">
              <a:lnSpc>
                <a:spcPct val="100000"/>
              </a:lnSpc>
              <a:buFontTx/>
              <a:buChar char="-"/>
            </a:pPr>
            <a:r>
              <a:rPr lang="es-CL" sz="1800" dirty="0">
                <a:solidFill>
                  <a:schemeClr val="tx2"/>
                </a:solidFill>
              </a:rPr>
              <a:t>Introducción a R y </a:t>
            </a:r>
            <a:r>
              <a:rPr lang="es-CL" sz="1800" dirty="0" err="1">
                <a:solidFill>
                  <a:schemeClr val="tx2"/>
                </a:solidFill>
              </a:rPr>
              <a:t>RStudio</a:t>
            </a:r>
            <a:endParaRPr lang="es-CL" sz="1800" dirty="0">
              <a:solidFill>
                <a:schemeClr val="tx2"/>
              </a:solidFill>
            </a:endParaRPr>
          </a:p>
        </p:txBody>
      </p:sp>
    </p:spTree>
    <p:extLst>
      <p:ext uri="{BB962C8B-B14F-4D97-AF65-F5344CB8AC3E}">
        <p14:creationId xmlns:p14="http://schemas.microsoft.com/office/powerpoint/2010/main" val="20593556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Orden del curso</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406769"/>
            <a:ext cx="11993389" cy="5451231"/>
          </a:xfrm>
        </p:spPr>
        <p:txBody>
          <a:bodyPr anchor="t">
            <a:normAutofit lnSpcReduction="10000"/>
          </a:bodyPr>
          <a:lstStyle/>
          <a:p>
            <a:pPr algn="just">
              <a:lnSpc>
                <a:spcPct val="100000"/>
              </a:lnSpc>
            </a:pPr>
            <a:r>
              <a:rPr lang="es-CL" sz="1800" b="1" dirty="0">
                <a:solidFill>
                  <a:schemeClr val="tx2"/>
                </a:solidFill>
              </a:rPr>
              <a:t>Unidad 01: Introducción a la codificación y al manejo de bases de datos</a:t>
            </a:r>
          </a:p>
          <a:p>
            <a:pPr marL="285750" indent="-285750" algn="just">
              <a:lnSpc>
                <a:spcPct val="100000"/>
              </a:lnSpc>
              <a:buFontTx/>
              <a:buChar char="-"/>
            </a:pPr>
            <a:r>
              <a:rPr lang="es-CL" sz="1800" dirty="0">
                <a:solidFill>
                  <a:schemeClr val="tx2"/>
                </a:solidFill>
              </a:rPr>
              <a:t>Aprender a programar con lenguaje </a:t>
            </a:r>
            <a:r>
              <a:rPr lang="es-CL" sz="1800" dirty="0" err="1">
                <a:solidFill>
                  <a:schemeClr val="tx2"/>
                </a:solidFill>
              </a:rPr>
              <a:t>data.table</a:t>
            </a:r>
            <a:r>
              <a:rPr lang="es-CL" sz="1800" dirty="0">
                <a:solidFill>
                  <a:schemeClr val="tx2"/>
                </a:solidFill>
              </a:rPr>
              <a:t> y limpieza de datos.</a:t>
            </a:r>
          </a:p>
          <a:p>
            <a:pPr marL="285750" indent="-285750" algn="just">
              <a:lnSpc>
                <a:spcPct val="100000"/>
              </a:lnSpc>
              <a:buFontTx/>
              <a:buChar char="-"/>
            </a:pPr>
            <a:r>
              <a:rPr lang="es-CL" sz="1800" dirty="0">
                <a:solidFill>
                  <a:schemeClr val="tx2"/>
                </a:solidFill>
              </a:rPr>
              <a:t>Análisis estadístico básico.</a:t>
            </a:r>
          </a:p>
          <a:p>
            <a:pPr marL="285750" indent="-285750" algn="just">
              <a:lnSpc>
                <a:spcPct val="100000"/>
              </a:lnSpc>
              <a:buFontTx/>
              <a:buChar char="-"/>
            </a:pPr>
            <a:r>
              <a:rPr lang="es-CL" sz="1800" dirty="0">
                <a:solidFill>
                  <a:schemeClr val="tx2"/>
                </a:solidFill>
              </a:rPr>
              <a:t>Publicación de trabajos en </a:t>
            </a:r>
            <a:r>
              <a:rPr lang="es-CL" sz="1800" dirty="0" err="1">
                <a:solidFill>
                  <a:schemeClr val="tx2"/>
                </a:solidFill>
              </a:rPr>
              <a:t>Rpubs</a:t>
            </a:r>
            <a:r>
              <a:rPr lang="es-CL" sz="1800" dirty="0">
                <a:solidFill>
                  <a:schemeClr val="tx2"/>
                </a:solidFill>
              </a:rPr>
              <a:t> mediante archivos </a:t>
            </a:r>
            <a:r>
              <a:rPr lang="es-CL" sz="1800" dirty="0" err="1">
                <a:solidFill>
                  <a:schemeClr val="tx2"/>
                </a:solidFill>
              </a:rPr>
              <a:t>Rmarkdown</a:t>
            </a:r>
            <a:r>
              <a:rPr lang="es-CL" sz="1800" dirty="0">
                <a:solidFill>
                  <a:schemeClr val="tx2"/>
                </a:solidFill>
              </a:rPr>
              <a:t>.</a:t>
            </a:r>
          </a:p>
          <a:p>
            <a:pPr algn="just">
              <a:lnSpc>
                <a:spcPct val="100000"/>
              </a:lnSpc>
            </a:pPr>
            <a:endParaRPr lang="es-CL" sz="1800" dirty="0">
              <a:solidFill>
                <a:schemeClr val="tx2"/>
              </a:solidFill>
            </a:endParaRPr>
          </a:p>
          <a:p>
            <a:pPr algn="just">
              <a:lnSpc>
                <a:spcPct val="100000"/>
              </a:lnSpc>
            </a:pPr>
            <a:r>
              <a:rPr lang="es-CL" sz="1800" b="1" dirty="0">
                <a:solidFill>
                  <a:schemeClr val="tx2"/>
                </a:solidFill>
              </a:rPr>
              <a:t>Unidad 02: Visualización de datos:</a:t>
            </a:r>
          </a:p>
          <a:p>
            <a:pPr marL="285750" indent="-285750" algn="just">
              <a:lnSpc>
                <a:spcPct val="100000"/>
              </a:lnSpc>
              <a:buFontTx/>
              <a:buChar char="-"/>
            </a:pPr>
            <a:r>
              <a:rPr lang="es-CL" sz="1800" dirty="0">
                <a:solidFill>
                  <a:schemeClr val="tx2"/>
                </a:solidFill>
              </a:rPr>
              <a:t>Introducción a los datos estáticos mediante paquete ggplot2.</a:t>
            </a:r>
          </a:p>
          <a:p>
            <a:pPr marL="285750" indent="-285750" algn="just">
              <a:lnSpc>
                <a:spcPct val="100000"/>
              </a:lnSpc>
              <a:buFontTx/>
              <a:buChar char="-"/>
            </a:pPr>
            <a:r>
              <a:rPr lang="es-CL" sz="1800" dirty="0">
                <a:solidFill>
                  <a:schemeClr val="tx2"/>
                </a:solidFill>
              </a:rPr>
              <a:t>Introducción a los gráficos dinámicos y mapeo mediante paquete </a:t>
            </a:r>
            <a:r>
              <a:rPr lang="es-CL" sz="1800" dirty="0" err="1">
                <a:solidFill>
                  <a:schemeClr val="tx2"/>
                </a:solidFill>
              </a:rPr>
              <a:t>plotly</a:t>
            </a:r>
            <a:r>
              <a:rPr lang="es-CL" sz="1800" dirty="0">
                <a:solidFill>
                  <a:schemeClr val="tx2"/>
                </a:solidFill>
              </a:rPr>
              <a:t> y </a:t>
            </a:r>
            <a:r>
              <a:rPr lang="es-CL" sz="1800" dirty="0" err="1">
                <a:solidFill>
                  <a:schemeClr val="tx2"/>
                </a:solidFill>
              </a:rPr>
              <a:t>leaflet</a:t>
            </a:r>
            <a:r>
              <a:rPr lang="es-CL" sz="1800" dirty="0">
                <a:solidFill>
                  <a:schemeClr val="tx2"/>
                </a:solidFill>
              </a:rPr>
              <a:t>.</a:t>
            </a:r>
          </a:p>
          <a:p>
            <a:pPr marL="285750" indent="-285750" algn="just">
              <a:lnSpc>
                <a:spcPct val="100000"/>
              </a:lnSpc>
              <a:buFontTx/>
              <a:buChar char="-"/>
            </a:pPr>
            <a:endParaRPr lang="es-CL" sz="1800" dirty="0">
              <a:solidFill>
                <a:schemeClr val="tx2"/>
              </a:solidFill>
            </a:endParaRPr>
          </a:p>
          <a:p>
            <a:pPr algn="just">
              <a:lnSpc>
                <a:spcPct val="100000"/>
              </a:lnSpc>
            </a:pPr>
            <a:r>
              <a:rPr lang="es-CL" sz="1800" b="1" dirty="0">
                <a:solidFill>
                  <a:schemeClr val="tx2"/>
                </a:solidFill>
              </a:rPr>
              <a:t>Unidad 03: Técnicas de análisis de datos:</a:t>
            </a:r>
          </a:p>
          <a:p>
            <a:pPr marL="285750" indent="-285750" algn="just">
              <a:lnSpc>
                <a:spcPct val="100000"/>
              </a:lnSpc>
              <a:buFontTx/>
              <a:buChar char="-"/>
            </a:pPr>
            <a:r>
              <a:rPr lang="es-CL" sz="1800" dirty="0">
                <a:solidFill>
                  <a:schemeClr val="tx2"/>
                </a:solidFill>
              </a:rPr>
              <a:t>Introducción al Machine </a:t>
            </a:r>
            <a:r>
              <a:rPr lang="es-CL" sz="1800" dirty="0" err="1">
                <a:solidFill>
                  <a:schemeClr val="tx2"/>
                </a:solidFill>
              </a:rPr>
              <a:t>Learning</a:t>
            </a:r>
            <a:r>
              <a:rPr lang="es-CL" sz="1800" dirty="0">
                <a:solidFill>
                  <a:schemeClr val="tx2"/>
                </a:solidFill>
              </a:rPr>
              <a:t>.</a:t>
            </a:r>
          </a:p>
          <a:p>
            <a:pPr marL="285750" indent="-285750" algn="just">
              <a:lnSpc>
                <a:spcPct val="100000"/>
              </a:lnSpc>
              <a:buFontTx/>
              <a:buChar char="-"/>
            </a:pPr>
            <a:r>
              <a:rPr lang="es-CL" sz="1800" dirty="0">
                <a:solidFill>
                  <a:schemeClr val="tx2"/>
                </a:solidFill>
              </a:rPr>
              <a:t>Análisis de regresión. </a:t>
            </a:r>
          </a:p>
          <a:p>
            <a:pPr marL="285750" indent="-285750" algn="just">
              <a:lnSpc>
                <a:spcPct val="100000"/>
              </a:lnSpc>
              <a:buFontTx/>
              <a:buChar char="-"/>
            </a:pPr>
            <a:r>
              <a:rPr lang="es-CL" sz="1800" dirty="0">
                <a:solidFill>
                  <a:schemeClr val="tx2"/>
                </a:solidFill>
              </a:rPr>
              <a:t>Modelos de clasificación (análisis de </a:t>
            </a:r>
            <a:r>
              <a:rPr lang="es-CL" sz="1800" dirty="0" err="1">
                <a:solidFill>
                  <a:schemeClr val="tx2"/>
                </a:solidFill>
              </a:rPr>
              <a:t>clusters</a:t>
            </a:r>
            <a:r>
              <a:rPr lang="es-CL" sz="1800" dirty="0">
                <a:solidFill>
                  <a:schemeClr val="tx2"/>
                </a:solidFill>
              </a:rPr>
              <a:t>, arboles de decisión).</a:t>
            </a:r>
          </a:p>
          <a:p>
            <a:pPr marL="285750" indent="-285750" algn="just">
              <a:lnSpc>
                <a:spcPct val="100000"/>
              </a:lnSpc>
              <a:buFontTx/>
              <a:buChar char="-"/>
            </a:pPr>
            <a:r>
              <a:rPr lang="es-CL" sz="1800" dirty="0">
                <a:solidFill>
                  <a:schemeClr val="tx2"/>
                </a:solidFill>
              </a:rPr>
              <a:t>Presentaciones de científicos de datos (economía, negocios, finanzas, entre otros posibles invitados).</a:t>
            </a:r>
          </a:p>
          <a:p>
            <a:pPr marL="285750" indent="-285750" algn="just">
              <a:lnSpc>
                <a:spcPct val="100000"/>
              </a:lnSpc>
              <a:buFontTx/>
              <a:buChar char="-"/>
            </a:pPr>
            <a:endParaRPr lang="es-CL" sz="1800" dirty="0">
              <a:solidFill>
                <a:schemeClr val="tx2"/>
              </a:solidFill>
            </a:endParaRPr>
          </a:p>
        </p:txBody>
      </p:sp>
    </p:spTree>
    <p:extLst>
      <p:ext uri="{BB962C8B-B14F-4D97-AF65-F5344CB8AC3E}">
        <p14:creationId xmlns:p14="http://schemas.microsoft.com/office/powerpoint/2010/main" val="7851920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Evaluaciones</a:t>
            </a:r>
          </a:p>
        </p:txBody>
      </p:sp>
      <p:graphicFrame>
        <p:nvGraphicFramePr>
          <p:cNvPr id="4" name="Tabla 4">
            <a:extLst>
              <a:ext uri="{FF2B5EF4-FFF2-40B4-BE49-F238E27FC236}">
                <a16:creationId xmlns:a16="http://schemas.microsoft.com/office/drawing/2014/main" id="{FF8BC9EE-364C-4ECD-AA68-3680F4FB1905}"/>
              </a:ext>
            </a:extLst>
          </p:cNvPr>
          <p:cNvGraphicFramePr>
            <a:graphicFrameLocks noGrp="1"/>
          </p:cNvGraphicFramePr>
          <p:nvPr>
            <p:extLst>
              <p:ext uri="{D42A27DB-BD31-4B8C-83A1-F6EECF244321}">
                <p14:modId xmlns:p14="http://schemas.microsoft.com/office/powerpoint/2010/main" val="1898811296"/>
              </p:ext>
            </p:extLst>
          </p:nvPr>
        </p:nvGraphicFramePr>
        <p:xfrm>
          <a:off x="779658" y="1786597"/>
          <a:ext cx="10629636" cy="2595880"/>
        </p:xfrm>
        <a:graphic>
          <a:graphicData uri="http://schemas.openxmlformats.org/drawingml/2006/table">
            <a:tbl>
              <a:tblPr firstRow="1" bandRow="1">
                <a:tableStyleId>{5C22544A-7EE6-4342-B048-85BDC9FD1C3A}</a:tableStyleId>
              </a:tblPr>
              <a:tblGrid>
                <a:gridCol w="4664797">
                  <a:extLst>
                    <a:ext uri="{9D8B030D-6E8A-4147-A177-3AD203B41FA5}">
                      <a16:colId xmlns:a16="http://schemas.microsoft.com/office/drawing/2014/main" val="1822325440"/>
                    </a:ext>
                  </a:extLst>
                </a:gridCol>
                <a:gridCol w="1619489">
                  <a:extLst>
                    <a:ext uri="{9D8B030D-6E8A-4147-A177-3AD203B41FA5}">
                      <a16:colId xmlns:a16="http://schemas.microsoft.com/office/drawing/2014/main" val="3590358982"/>
                    </a:ext>
                  </a:extLst>
                </a:gridCol>
                <a:gridCol w="4345350">
                  <a:extLst>
                    <a:ext uri="{9D8B030D-6E8A-4147-A177-3AD203B41FA5}">
                      <a16:colId xmlns:a16="http://schemas.microsoft.com/office/drawing/2014/main" val="1379724008"/>
                    </a:ext>
                  </a:extLst>
                </a:gridCol>
              </a:tblGrid>
              <a:tr h="370840">
                <a:tc>
                  <a:txBody>
                    <a:bodyPr/>
                    <a:lstStyle/>
                    <a:p>
                      <a:r>
                        <a:rPr lang="es-CL" dirty="0"/>
                        <a:t>Evaluaciones</a:t>
                      </a:r>
                    </a:p>
                  </a:txBody>
                  <a:tcPr/>
                </a:tc>
                <a:tc>
                  <a:txBody>
                    <a:bodyPr/>
                    <a:lstStyle/>
                    <a:p>
                      <a:r>
                        <a:rPr lang="es-CL" dirty="0"/>
                        <a:t>Ponderación</a:t>
                      </a:r>
                    </a:p>
                  </a:txBody>
                  <a:tcPr/>
                </a:tc>
                <a:tc>
                  <a:txBody>
                    <a:bodyPr/>
                    <a:lstStyle/>
                    <a:p>
                      <a:r>
                        <a:rPr lang="es-CL" dirty="0"/>
                        <a:t>Fechas Tentativas</a:t>
                      </a:r>
                    </a:p>
                  </a:txBody>
                  <a:tcPr/>
                </a:tc>
                <a:extLst>
                  <a:ext uri="{0D108BD9-81ED-4DB2-BD59-A6C34878D82A}">
                    <a16:rowId xmlns:a16="http://schemas.microsoft.com/office/drawing/2014/main" val="136162437"/>
                  </a:ext>
                </a:extLst>
              </a:tr>
              <a:tr h="370840">
                <a:tc>
                  <a:txBody>
                    <a:bodyPr/>
                    <a:lstStyle/>
                    <a:p>
                      <a:r>
                        <a:rPr lang="es-CL" b="1" dirty="0"/>
                        <a:t>Control 1</a:t>
                      </a:r>
                    </a:p>
                  </a:txBody>
                  <a:tcPr/>
                </a:tc>
                <a:tc>
                  <a:txBody>
                    <a:bodyPr/>
                    <a:lstStyle/>
                    <a:p>
                      <a:pPr algn="ctr"/>
                      <a:r>
                        <a:rPr lang="es-CL" b="1" dirty="0"/>
                        <a:t>15%</a:t>
                      </a:r>
                    </a:p>
                  </a:txBody>
                  <a:tcPr/>
                </a:tc>
                <a:tc>
                  <a:txBody>
                    <a:bodyPr/>
                    <a:lstStyle/>
                    <a:p>
                      <a:r>
                        <a:rPr lang="es-CL" b="1" dirty="0"/>
                        <a:t>10 de Septiembre</a:t>
                      </a:r>
                    </a:p>
                  </a:txBody>
                  <a:tcPr/>
                </a:tc>
                <a:extLst>
                  <a:ext uri="{0D108BD9-81ED-4DB2-BD59-A6C34878D82A}">
                    <a16:rowId xmlns:a16="http://schemas.microsoft.com/office/drawing/2014/main" val="1367693430"/>
                  </a:ext>
                </a:extLst>
              </a:tr>
              <a:tr h="370840">
                <a:tc>
                  <a:txBody>
                    <a:bodyPr/>
                    <a:lstStyle/>
                    <a:p>
                      <a:r>
                        <a:rPr lang="es-CL" b="1" dirty="0"/>
                        <a:t>Control 2</a:t>
                      </a:r>
                    </a:p>
                  </a:txBody>
                  <a:tcPr/>
                </a:tc>
                <a:tc>
                  <a:txBody>
                    <a:bodyPr/>
                    <a:lstStyle/>
                    <a:p>
                      <a:pPr algn="ctr"/>
                      <a:r>
                        <a:rPr lang="es-CL" b="1" dirty="0"/>
                        <a:t>10%</a:t>
                      </a:r>
                    </a:p>
                  </a:txBody>
                  <a:tcPr/>
                </a:tc>
                <a:tc>
                  <a:txBody>
                    <a:bodyPr/>
                    <a:lstStyle/>
                    <a:p>
                      <a:r>
                        <a:rPr lang="es-CL" b="1" dirty="0"/>
                        <a:t>08 de Octubre</a:t>
                      </a:r>
                    </a:p>
                  </a:txBody>
                  <a:tcPr/>
                </a:tc>
                <a:extLst>
                  <a:ext uri="{0D108BD9-81ED-4DB2-BD59-A6C34878D82A}">
                    <a16:rowId xmlns:a16="http://schemas.microsoft.com/office/drawing/2014/main" val="1431077556"/>
                  </a:ext>
                </a:extLst>
              </a:tr>
              <a:tr h="370840">
                <a:tc>
                  <a:txBody>
                    <a:bodyPr/>
                    <a:lstStyle/>
                    <a:p>
                      <a:r>
                        <a:rPr lang="es-CL" b="1" dirty="0"/>
                        <a:t>Control 3</a:t>
                      </a:r>
                    </a:p>
                  </a:txBody>
                  <a:tcPr/>
                </a:tc>
                <a:tc>
                  <a:txBody>
                    <a:bodyPr/>
                    <a:lstStyle/>
                    <a:p>
                      <a:pPr algn="ctr"/>
                      <a:r>
                        <a:rPr lang="es-CL" b="1" dirty="0"/>
                        <a:t>15%</a:t>
                      </a:r>
                    </a:p>
                  </a:txBody>
                  <a:tcPr/>
                </a:tc>
                <a:tc>
                  <a:txBody>
                    <a:bodyPr/>
                    <a:lstStyle/>
                    <a:p>
                      <a:r>
                        <a:rPr lang="es-CL" b="1"/>
                        <a:t>19 </a:t>
                      </a:r>
                      <a:r>
                        <a:rPr lang="es-CL" b="1" dirty="0"/>
                        <a:t>de Noviembre</a:t>
                      </a:r>
                    </a:p>
                  </a:txBody>
                  <a:tcPr/>
                </a:tc>
                <a:extLst>
                  <a:ext uri="{0D108BD9-81ED-4DB2-BD59-A6C34878D82A}">
                    <a16:rowId xmlns:a16="http://schemas.microsoft.com/office/drawing/2014/main" val="662453854"/>
                  </a:ext>
                </a:extLst>
              </a:tr>
              <a:tr h="370840">
                <a:tc>
                  <a:txBody>
                    <a:bodyPr/>
                    <a:lstStyle/>
                    <a:p>
                      <a:r>
                        <a:rPr lang="es-CL" b="1" dirty="0"/>
                        <a:t>Entrega de Productos (5 a 6)</a:t>
                      </a:r>
                    </a:p>
                  </a:txBody>
                  <a:tcPr/>
                </a:tc>
                <a:tc>
                  <a:txBody>
                    <a:bodyPr/>
                    <a:lstStyle/>
                    <a:p>
                      <a:pPr algn="ctr"/>
                      <a:r>
                        <a:rPr lang="es-CL" b="1" dirty="0"/>
                        <a:t>20%</a:t>
                      </a:r>
                    </a:p>
                  </a:txBody>
                  <a:tcPr/>
                </a:tc>
                <a:tc>
                  <a:txBody>
                    <a:bodyPr/>
                    <a:lstStyle/>
                    <a:p>
                      <a:r>
                        <a:rPr lang="es-CL" b="1" dirty="0"/>
                        <a:t>No Aplica</a:t>
                      </a:r>
                    </a:p>
                  </a:txBody>
                  <a:tcPr/>
                </a:tc>
                <a:extLst>
                  <a:ext uri="{0D108BD9-81ED-4DB2-BD59-A6C34878D82A}">
                    <a16:rowId xmlns:a16="http://schemas.microsoft.com/office/drawing/2014/main" val="2616187703"/>
                  </a:ext>
                </a:extLst>
              </a:tr>
              <a:tr h="370840">
                <a:tc>
                  <a:txBody>
                    <a:bodyPr/>
                    <a:lstStyle/>
                    <a:p>
                      <a:r>
                        <a:rPr lang="es-CL" b="1" dirty="0"/>
                        <a:t>Proyecto Final – Primera Entrega</a:t>
                      </a:r>
                    </a:p>
                  </a:txBody>
                  <a:tcPr/>
                </a:tc>
                <a:tc>
                  <a:txBody>
                    <a:bodyPr/>
                    <a:lstStyle/>
                    <a:p>
                      <a:pPr algn="ctr"/>
                      <a:r>
                        <a:rPr lang="es-CL" b="1" dirty="0"/>
                        <a:t>10%</a:t>
                      </a:r>
                    </a:p>
                  </a:txBody>
                  <a:tcPr/>
                </a:tc>
                <a:tc>
                  <a:txBody>
                    <a:bodyPr/>
                    <a:lstStyle/>
                    <a:p>
                      <a:r>
                        <a:rPr lang="es-CL" b="1" dirty="0"/>
                        <a:t>Por Definir</a:t>
                      </a:r>
                    </a:p>
                  </a:txBody>
                  <a:tcPr/>
                </a:tc>
                <a:extLst>
                  <a:ext uri="{0D108BD9-81ED-4DB2-BD59-A6C34878D82A}">
                    <a16:rowId xmlns:a16="http://schemas.microsoft.com/office/drawing/2014/main" val="127622441"/>
                  </a:ext>
                </a:extLst>
              </a:tr>
              <a:tr h="370840">
                <a:tc>
                  <a:txBody>
                    <a:bodyPr/>
                    <a:lstStyle/>
                    <a:p>
                      <a:r>
                        <a:rPr lang="es-CL" b="1" dirty="0"/>
                        <a:t>Proyecto Final – Informe y Presentación</a:t>
                      </a:r>
                    </a:p>
                  </a:txBody>
                  <a:tcPr/>
                </a:tc>
                <a:tc>
                  <a:txBody>
                    <a:bodyPr/>
                    <a:lstStyle/>
                    <a:p>
                      <a:pPr algn="ctr"/>
                      <a:r>
                        <a:rPr lang="es-CL" b="1" dirty="0"/>
                        <a:t>30%</a:t>
                      </a:r>
                    </a:p>
                  </a:txBody>
                  <a:tcPr/>
                </a:tc>
                <a:tc>
                  <a:txBody>
                    <a:bodyPr/>
                    <a:lstStyle/>
                    <a:p>
                      <a:r>
                        <a:rPr lang="es-CL" b="1" dirty="0"/>
                        <a:t>29 de Noviembre a 13 de Diciembre</a:t>
                      </a:r>
                    </a:p>
                  </a:txBody>
                  <a:tcPr/>
                </a:tc>
                <a:extLst>
                  <a:ext uri="{0D108BD9-81ED-4DB2-BD59-A6C34878D82A}">
                    <a16:rowId xmlns:a16="http://schemas.microsoft.com/office/drawing/2014/main" val="1177281314"/>
                  </a:ext>
                </a:extLst>
              </a:tr>
            </a:tbl>
          </a:graphicData>
        </a:graphic>
      </p:graphicFrame>
      <p:sp>
        <p:nvSpPr>
          <p:cNvPr id="11" name="Subtítulo 2">
            <a:extLst>
              <a:ext uri="{FF2B5EF4-FFF2-40B4-BE49-F238E27FC236}">
                <a16:creationId xmlns:a16="http://schemas.microsoft.com/office/drawing/2014/main" id="{836F6F40-3334-4670-BAED-B2C9A1DEB9ED}"/>
              </a:ext>
            </a:extLst>
          </p:cNvPr>
          <p:cNvSpPr>
            <a:spLocks noGrp="1"/>
          </p:cNvSpPr>
          <p:nvPr>
            <p:ph type="subTitle" idx="1"/>
          </p:nvPr>
        </p:nvSpPr>
        <p:spPr>
          <a:xfrm>
            <a:off x="76690" y="4543865"/>
            <a:ext cx="11993389" cy="2314135"/>
          </a:xfrm>
        </p:spPr>
        <p:txBody>
          <a:bodyPr anchor="t">
            <a:normAutofit/>
          </a:bodyPr>
          <a:lstStyle/>
          <a:p>
            <a:pPr marL="285750" indent="-285750" algn="just">
              <a:lnSpc>
                <a:spcPct val="100000"/>
              </a:lnSpc>
              <a:buFontTx/>
              <a:buChar char="-"/>
            </a:pPr>
            <a:r>
              <a:rPr lang="es-CL" sz="1800" dirty="0">
                <a:solidFill>
                  <a:schemeClr val="tx2"/>
                </a:solidFill>
              </a:rPr>
              <a:t>Los controles son en horario de clase e individuales.</a:t>
            </a:r>
          </a:p>
          <a:p>
            <a:pPr marL="285750" indent="-285750" algn="just">
              <a:lnSpc>
                <a:spcPct val="100000"/>
              </a:lnSpc>
              <a:buFontTx/>
              <a:buChar char="-"/>
            </a:pPr>
            <a:r>
              <a:rPr lang="es-CL" sz="1800" dirty="0">
                <a:solidFill>
                  <a:schemeClr val="tx2"/>
                </a:solidFill>
              </a:rPr>
              <a:t>Los productos son en grupos de </a:t>
            </a:r>
            <a:r>
              <a:rPr lang="es-CL" sz="1800" b="1" dirty="0">
                <a:solidFill>
                  <a:schemeClr val="tx2"/>
                </a:solidFill>
              </a:rPr>
              <a:t>máximo</a:t>
            </a:r>
            <a:r>
              <a:rPr lang="es-CL" sz="1800" dirty="0">
                <a:solidFill>
                  <a:schemeClr val="tx2"/>
                </a:solidFill>
              </a:rPr>
              <a:t> 3 integrantes.</a:t>
            </a:r>
          </a:p>
          <a:p>
            <a:pPr marL="285750" indent="-285750" algn="just">
              <a:lnSpc>
                <a:spcPct val="100000"/>
              </a:lnSpc>
              <a:buFontTx/>
              <a:buChar char="-"/>
            </a:pPr>
            <a:r>
              <a:rPr lang="es-CL" sz="1800" dirty="0">
                <a:solidFill>
                  <a:schemeClr val="tx2"/>
                </a:solidFill>
              </a:rPr>
              <a:t>El alumno solo puede justificar un control o bien dos productos. Justificar un control implica que la ponderación de este se sume a la del proyecto final (40%). Justificar un producto le quita el derecho a borrar la peor nota de los productos. Justificar dos productos implica no poder borrar la peor nota de los producto y que a la ponderación del proyecto final se le sume la ponderación de uno de estos productos.</a:t>
            </a:r>
          </a:p>
          <a:p>
            <a:pPr marL="285750" indent="-285750" algn="just">
              <a:lnSpc>
                <a:spcPct val="100000"/>
              </a:lnSpc>
              <a:buFontTx/>
              <a:buChar char="-"/>
            </a:pPr>
            <a:endParaRPr lang="es-CL" sz="1800" dirty="0">
              <a:solidFill>
                <a:schemeClr val="tx2"/>
              </a:solidFill>
            </a:endParaRPr>
          </a:p>
        </p:txBody>
      </p:sp>
    </p:spTree>
    <p:extLst>
      <p:ext uri="{BB962C8B-B14F-4D97-AF65-F5344CB8AC3E}">
        <p14:creationId xmlns:p14="http://schemas.microsoft.com/office/powerpoint/2010/main" val="12857574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Proyecto final</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fontScale="92500" lnSpcReduction="20000"/>
          </a:bodyPr>
          <a:lstStyle/>
          <a:p>
            <a:pPr algn="just">
              <a:lnSpc>
                <a:spcPct val="100000"/>
              </a:lnSpc>
            </a:pPr>
            <a:r>
              <a:rPr lang="es-ES" sz="1800" b="1" dirty="0">
                <a:solidFill>
                  <a:schemeClr val="tx2"/>
                </a:solidFill>
              </a:rPr>
              <a:t>Objetivos:</a:t>
            </a:r>
            <a:endParaRPr lang="es-ES" sz="1800" dirty="0">
              <a:solidFill>
                <a:schemeClr val="tx2"/>
              </a:solidFill>
            </a:endParaRPr>
          </a:p>
          <a:p>
            <a:pPr algn="just">
              <a:lnSpc>
                <a:spcPct val="100000"/>
              </a:lnSpc>
            </a:pPr>
            <a:r>
              <a:rPr lang="es-ES" sz="1800" dirty="0">
                <a:solidFill>
                  <a:schemeClr val="tx2"/>
                </a:solidFill>
              </a:rPr>
              <a:t>1. Entender la estructura de las bases de datos y el cómo el paradigma de la ciencia de datos permite ayudarnos a responder preguntas aplicadas a fenómenos de la economía y negocios. </a:t>
            </a:r>
          </a:p>
          <a:p>
            <a:pPr algn="just">
              <a:lnSpc>
                <a:spcPct val="100000"/>
              </a:lnSpc>
            </a:pPr>
            <a:r>
              <a:rPr lang="es-ES" sz="1800" dirty="0">
                <a:solidFill>
                  <a:schemeClr val="tx2"/>
                </a:solidFill>
              </a:rPr>
              <a:t>2. Desarrollar la capacidad del estudiante a entender la información contenida dentro de una base de datos, comprendiendo las limitantes que pueden tener estos para entender un problema.</a:t>
            </a:r>
          </a:p>
          <a:p>
            <a:pPr algn="just">
              <a:lnSpc>
                <a:spcPct val="100000"/>
              </a:lnSpc>
            </a:pPr>
            <a:r>
              <a:rPr lang="es-ES" sz="1800" dirty="0">
                <a:solidFill>
                  <a:schemeClr val="tx2"/>
                </a:solidFill>
              </a:rPr>
              <a:t>3. Entregarle al estudiante múltiples herramientas para presentar información relevante para comprender un fenómeno, tanto a nivel de visualizaciones como de métodos estadísticos clásicos.  </a:t>
            </a:r>
          </a:p>
          <a:p>
            <a:pPr algn="just">
              <a:lnSpc>
                <a:spcPct val="100000"/>
              </a:lnSpc>
            </a:pPr>
            <a:r>
              <a:rPr lang="es-ES" sz="1800" dirty="0">
                <a:solidFill>
                  <a:schemeClr val="tx2"/>
                </a:solidFill>
              </a:rPr>
              <a:t>4. Preparar un informe escrito y una presentación oral.</a:t>
            </a:r>
          </a:p>
          <a:p>
            <a:pPr algn="just">
              <a:lnSpc>
                <a:spcPct val="100000"/>
              </a:lnSpc>
            </a:pPr>
            <a:endParaRPr lang="es-ES" sz="1800" b="1" dirty="0">
              <a:solidFill>
                <a:schemeClr val="tx2"/>
              </a:solidFill>
            </a:endParaRPr>
          </a:p>
          <a:p>
            <a:pPr algn="just">
              <a:lnSpc>
                <a:spcPct val="100000"/>
              </a:lnSpc>
            </a:pPr>
            <a:r>
              <a:rPr lang="es-ES" sz="1800" b="1" dirty="0">
                <a:solidFill>
                  <a:schemeClr val="tx2"/>
                </a:solidFill>
              </a:rPr>
              <a:t>Procedimiento: </a:t>
            </a:r>
          </a:p>
          <a:p>
            <a:pPr algn="just">
              <a:lnSpc>
                <a:spcPct val="100000"/>
              </a:lnSpc>
            </a:pPr>
            <a:r>
              <a:rPr lang="es-ES" sz="1800" dirty="0">
                <a:solidFill>
                  <a:schemeClr val="tx2"/>
                </a:solidFill>
              </a:rPr>
              <a:t>La presentación final y el reporte consistirán en los siguientes ítems: </a:t>
            </a:r>
          </a:p>
          <a:p>
            <a:pPr algn="just">
              <a:lnSpc>
                <a:spcPct val="100000"/>
              </a:lnSpc>
            </a:pPr>
            <a:r>
              <a:rPr lang="es-ES" sz="1800" dirty="0">
                <a:solidFill>
                  <a:schemeClr val="tx2"/>
                </a:solidFill>
              </a:rPr>
              <a:t>1. Introducción y descripción general de la base de datos elegida por el grupo utilizando estadísticos y visualizaciones enseñadas durante el curso. </a:t>
            </a:r>
          </a:p>
          <a:p>
            <a:pPr algn="just">
              <a:lnSpc>
                <a:spcPct val="100000"/>
              </a:lnSpc>
            </a:pPr>
            <a:r>
              <a:rPr lang="es-ES" sz="1800" dirty="0">
                <a:solidFill>
                  <a:schemeClr val="tx2"/>
                </a:solidFill>
              </a:rPr>
              <a:t>2. Empleo de estrategia enseñada en el curso para responder a la problemática tratada en el Proyecto.</a:t>
            </a:r>
          </a:p>
          <a:p>
            <a:pPr algn="just">
              <a:lnSpc>
                <a:spcPct val="100000"/>
              </a:lnSpc>
            </a:pPr>
            <a:r>
              <a:rPr lang="es-ES" sz="1800" dirty="0">
                <a:solidFill>
                  <a:schemeClr val="tx2"/>
                </a:solidFill>
              </a:rPr>
              <a:t>3. Desarrollo de una sección donde se describan los principales resultados encontrados en el análisis de datos, explicando los mecanismos y los limitantes de estos. </a:t>
            </a:r>
          </a:p>
          <a:p>
            <a:pPr algn="just">
              <a:lnSpc>
                <a:spcPct val="100000"/>
              </a:lnSpc>
            </a:pPr>
            <a:endParaRPr lang="es-ES" sz="1800" b="1" dirty="0">
              <a:solidFill>
                <a:schemeClr val="tx2"/>
              </a:solidFill>
            </a:endParaRPr>
          </a:p>
          <a:p>
            <a:pPr marL="285750" indent="-285750" algn="just">
              <a:lnSpc>
                <a:spcPct val="100000"/>
              </a:lnSpc>
              <a:buFontTx/>
              <a:buChar char="-"/>
            </a:pPr>
            <a:endParaRPr lang="es-CL" sz="1800" dirty="0">
              <a:solidFill>
                <a:schemeClr val="tx2"/>
              </a:solidFill>
            </a:endParaRPr>
          </a:p>
        </p:txBody>
      </p:sp>
    </p:spTree>
    <p:extLst>
      <p:ext uri="{BB962C8B-B14F-4D97-AF65-F5344CB8AC3E}">
        <p14:creationId xmlns:p14="http://schemas.microsoft.com/office/powerpoint/2010/main" val="4986548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Otros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b="1" dirty="0">
                <a:solidFill>
                  <a:schemeClr val="tx2"/>
                </a:solidFill>
              </a:rPr>
              <a:t>Ayudantías:</a:t>
            </a:r>
            <a:endParaRPr lang="es-ES" sz="1800" dirty="0">
              <a:solidFill>
                <a:schemeClr val="tx2"/>
              </a:solidFill>
            </a:endParaRPr>
          </a:p>
          <a:p>
            <a:pPr marL="285750" indent="-285750" algn="just">
              <a:lnSpc>
                <a:spcPct val="100000"/>
              </a:lnSpc>
              <a:buFontTx/>
              <a:buChar char="-"/>
            </a:pPr>
            <a:r>
              <a:rPr lang="es-ES" sz="1800" dirty="0">
                <a:solidFill>
                  <a:schemeClr val="tx2"/>
                </a:solidFill>
              </a:rPr>
              <a:t>El curso cuenta con 3 ayudantías, las cuales serán coordinadas entre la disponibilidad de la ayudante y las de los alumnos.</a:t>
            </a:r>
          </a:p>
          <a:p>
            <a:pPr marL="285750" indent="-285750" algn="just">
              <a:lnSpc>
                <a:spcPct val="100000"/>
              </a:lnSpc>
              <a:buFontTx/>
              <a:buChar char="-"/>
            </a:pPr>
            <a:r>
              <a:rPr lang="es-ES" sz="1800" dirty="0">
                <a:solidFill>
                  <a:schemeClr val="tx2"/>
                </a:solidFill>
              </a:rPr>
              <a:t>Se efectuará una ayudantía previo a cada control, con el objetivo de repasar </a:t>
            </a:r>
            <a:r>
              <a:rPr lang="es-ES" sz="1800" b="1" dirty="0">
                <a:solidFill>
                  <a:schemeClr val="tx2"/>
                </a:solidFill>
              </a:rPr>
              <a:t>parte</a:t>
            </a:r>
            <a:r>
              <a:rPr lang="es-ES" sz="1800" dirty="0">
                <a:solidFill>
                  <a:schemeClr val="tx2"/>
                </a:solidFill>
              </a:rPr>
              <a:t> de la materia que será evaluada en el control.</a:t>
            </a:r>
          </a:p>
          <a:p>
            <a:pPr marL="285750" indent="-285750" algn="just">
              <a:lnSpc>
                <a:spcPct val="100000"/>
              </a:lnSpc>
              <a:buFontTx/>
              <a:buChar char="-"/>
            </a:pPr>
            <a:endParaRPr lang="es-ES" sz="1800" dirty="0">
              <a:solidFill>
                <a:schemeClr val="tx2"/>
              </a:solidFill>
            </a:endParaRPr>
          </a:p>
          <a:p>
            <a:pPr algn="just">
              <a:lnSpc>
                <a:spcPct val="100000"/>
              </a:lnSpc>
            </a:pPr>
            <a:r>
              <a:rPr lang="es-ES" sz="1800" b="1" dirty="0">
                <a:solidFill>
                  <a:schemeClr val="tx2"/>
                </a:solidFill>
              </a:rPr>
              <a:t>Problemas e inasistencias: </a:t>
            </a:r>
          </a:p>
          <a:p>
            <a:pPr marL="285750" indent="-285750" algn="just">
              <a:lnSpc>
                <a:spcPct val="100000"/>
              </a:lnSpc>
              <a:buFontTx/>
              <a:buChar char="-"/>
            </a:pPr>
            <a:r>
              <a:rPr lang="es-ES" sz="1800" dirty="0">
                <a:solidFill>
                  <a:schemeClr val="tx2"/>
                </a:solidFill>
              </a:rPr>
              <a:t>Las asistencias deben ser justificadas en su debida forma ante la secretaria de pregrado.</a:t>
            </a:r>
          </a:p>
          <a:p>
            <a:pPr marL="285750" indent="-285750" algn="just">
              <a:lnSpc>
                <a:spcPct val="100000"/>
              </a:lnSpc>
              <a:buFontTx/>
              <a:buChar char="-"/>
            </a:pPr>
            <a:r>
              <a:rPr lang="es-ES" sz="1800" dirty="0">
                <a:solidFill>
                  <a:schemeClr val="tx2"/>
                </a:solidFill>
              </a:rPr>
              <a:t>Ante cualquier eventualidad, puede contactarse con el profesor para indicarle su problema. Cualquier problema es solucionable, en la medida que se indique con la debida anticipación. Se espera que sea el alumno quien contacte al profesor (me temo que no soy adivino).</a:t>
            </a:r>
          </a:p>
        </p:txBody>
      </p:sp>
    </p:spTree>
    <p:extLst>
      <p:ext uri="{BB962C8B-B14F-4D97-AF65-F5344CB8AC3E}">
        <p14:creationId xmlns:p14="http://schemas.microsoft.com/office/powerpoint/2010/main" val="2170318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F08D9-AAF0-43A9-877E-016AB4FA087B}"/>
              </a:ext>
            </a:extLst>
          </p:cNvPr>
          <p:cNvSpPr>
            <a:spLocks noGrp="1"/>
          </p:cNvSpPr>
          <p:nvPr>
            <p:ph type="title"/>
          </p:nvPr>
        </p:nvSpPr>
        <p:spPr>
          <a:xfrm>
            <a:off x="838200" y="1704334"/>
            <a:ext cx="10515600" cy="1325563"/>
          </a:xfrm>
        </p:spPr>
        <p:txBody>
          <a:bodyPr/>
          <a:lstStyle/>
          <a:p>
            <a:pPr algn="ctr"/>
            <a:r>
              <a:rPr lang="es-CL" dirty="0"/>
              <a:t>Introducción a R y </a:t>
            </a:r>
            <a:r>
              <a:rPr lang="es-CL" dirty="0" err="1"/>
              <a:t>RStudio</a:t>
            </a:r>
            <a:endParaRPr lang="es-CL" dirty="0"/>
          </a:p>
        </p:txBody>
      </p:sp>
      <p:sp>
        <p:nvSpPr>
          <p:cNvPr id="3" name="Rectángulo 2">
            <a:extLst>
              <a:ext uri="{FF2B5EF4-FFF2-40B4-BE49-F238E27FC236}">
                <a16:creationId xmlns:a16="http://schemas.microsoft.com/office/drawing/2014/main" id="{ADAD0B81-0142-41DD-BE96-9CEA9DD41C96}"/>
              </a:ext>
            </a:extLst>
          </p:cNvPr>
          <p:cNvSpPr/>
          <p:nvPr/>
        </p:nvSpPr>
        <p:spPr>
          <a:xfrm>
            <a:off x="31845" y="0"/>
            <a:ext cx="12160155" cy="1524000"/>
          </a:xfrm>
          <a:prstGeom prst="rect">
            <a:avLst/>
          </a:prstGeom>
          <a:solidFill>
            <a:srgbClr val="5B3342"/>
          </a:solidFill>
          <a:ln>
            <a:solidFill>
              <a:srgbClr val="5B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pic>
        <p:nvPicPr>
          <p:cNvPr id="1026" name="Picture 2">
            <a:extLst>
              <a:ext uri="{FF2B5EF4-FFF2-40B4-BE49-F238E27FC236}">
                <a16:creationId xmlns:a16="http://schemas.microsoft.com/office/drawing/2014/main" id="{5AC36312-FD26-4690-B9FE-1D507DB9C1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787" y="3625896"/>
            <a:ext cx="2354150" cy="182453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BAC22BF7-F479-4589-92E6-1159E05053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732601"/>
            <a:ext cx="4897141" cy="1717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07724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es R?</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R es un software libre de programación, el cual sirve para la computación estadística y la generación de información gráfica. Se caracteriza por ser: </a:t>
            </a:r>
          </a:p>
          <a:p>
            <a:pPr marL="285750" indent="-285750" algn="just">
              <a:lnSpc>
                <a:spcPct val="100000"/>
              </a:lnSpc>
              <a:buFontTx/>
              <a:buChar char="-"/>
            </a:pPr>
            <a:r>
              <a:rPr lang="es-ES" sz="1800" dirty="0">
                <a:solidFill>
                  <a:schemeClr val="tx2"/>
                </a:solidFill>
              </a:rPr>
              <a:t>Abierto</a:t>
            </a:r>
          </a:p>
          <a:p>
            <a:pPr marL="285750" indent="-285750" algn="just">
              <a:lnSpc>
                <a:spcPct val="100000"/>
              </a:lnSpc>
              <a:buFontTx/>
              <a:buChar char="-"/>
            </a:pPr>
            <a:r>
              <a:rPr lang="es-ES" sz="1800" dirty="0">
                <a:solidFill>
                  <a:schemeClr val="tx2"/>
                </a:solidFill>
              </a:rPr>
              <a:t>Gratuito</a:t>
            </a:r>
          </a:p>
          <a:p>
            <a:pPr marL="285750" indent="-285750" algn="just">
              <a:lnSpc>
                <a:spcPct val="100000"/>
              </a:lnSpc>
              <a:buFontTx/>
              <a:buChar char="-"/>
            </a:pPr>
            <a:r>
              <a:rPr lang="es-ES" sz="1800" dirty="0">
                <a:solidFill>
                  <a:schemeClr val="tx2"/>
                </a:solidFill>
              </a:rPr>
              <a:t>Independiente</a:t>
            </a:r>
          </a:p>
          <a:p>
            <a:pPr marL="285750" indent="-285750" algn="just">
              <a:lnSpc>
                <a:spcPct val="100000"/>
              </a:lnSpc>
              <a:buFontTx/>
              <a:buChar char="-"/>
            </a:pPr>
            <a:r>
              <a:rPr lang="es-ES" sz="1800" dirty="0">
                <a:solidFill>
                  <a:schemeClr val="tx2"/>
                </a:solidFill>
              </a:rPr>
              <a:t>Reproducible</a:t>
            </a:r>
          </a:p>
          <a:p>
            <a:pPr algn="just">
              <a:lnSpc>
                <a:spcPct val="100000"/>
              </a:lnSpc>
            </a:pPr>
            <a:endParaRPr lang="es-ES" sz="1800" dirty="0">
              <a:solidFill>
                <a:schemeClr val="tx2"/>
              </a:solidFill>
            </a:endParaRPr>
          </a:p>
          <a:p>
            <a:pPr algn="just">
              <a:lnSpc>
                <a:spcPct val="100000"/>
              </a:lnSpc>
            </a:pPr>
            <a:r>
              <a:rPr lang="es-ES" sz="1800" b="1" dirty="0">
                <a:solidFill>
                  <a:schemeClr val="tx2"/>
                </a:solidFill>
              </a:rPr>
              <a:t>Aprender R es como aprender un nuevo idioma</a:t>
            </a:r>
            <a:r>
              <a:rPr lang="es-ES" sz="1800" dirty="0">
                <a:solidFill>
                  <a:schemeClr val="tx2"/>
                </a:solidFill>
              </a:rPr>
              <a:t>, por lo que hay que partir por lo básico.</a:t>
            </a:r>
          </a:p>
        </p:txBody>
      </p:sp>
    </p:spTree>
    <p:extLst>
      <p:ext uri="{BB962C8B-B14F-4D97-AF65-F5344CB8AC3E}">
        <p14:creationId xmlns:p14="http://schemas.microsoft.com/office/powerpoint/2010/main" val="11797381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es R?</a:t>
            </a:r>
          </a:p>
        </p:txBody>
      </p:sp>
      <p:pic>
        <p:nvPicPr>
          <p:cNvPr id="1026" name="Picture 2">
            <a:extLst>
              <a:ext uri="{FF2B5EF4-FFF2-40B4-BE49-F238E27FC236}">
                <a16:creationId xmlns:a16="http://schemas.microsoft.com/office/drawing/2014/main" id="{510A2437-C00F-4DE5-9DF0-3281E0985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182" y="1388389"/>
            <a:ext cx="5363713" cy="5071403"/>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9443532F-38E1-4462-A894-6D42B63E05AF}"/>
              </a:ext>
            </a:extLst>
          </p:cNvPr>
          <p:cNvPicPr>
            <a:picLocks noChangeAspect="1"/>
          </p:cNvPicPr>
          <p:nvPr/>
        </p:nvPicPr>
        <p:blipFill>
          <a:blip r:embed="rId4"/>
          <a:stretch>
            <a:fillRect/>
          </a:stretch>
        </p:blipFill>
        <p:spPr>
          <a:xfrm>
            <a:off x="6435107" y="1388389"/>
            <a:ext cx="5323085" cy="5071403"/>
          </a:xfrm>
          <a:prstGeom prst="rect">
            <a:avLst/>
          </a:prstGeom>
        </p:spPr>
      </p:pic>
    </p:spTree>
    <p:extLst>
      <p:ext uri="{BB962C8B-B14F-4D97-AF65-F5344CB8AC3E}">
        <p14:creationId xmlns:p14="http://schemas.microsoft.com/office/powerpoint/2010/main" val="1399767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es </a:t>
            </a:r>
            <a:r>
              <a:rPr lang="es-CL" dirty="0" err="1">
                <a:solidFill>
                  <a:schemeClr val="tx2"/>
                </a:solidFill>
              </a:rPr>
              <a:t>RStudio</a:t>
            </a:r>
            <a:r>
              <a:rPr lang="es-CL" dirty="0">
                <a:solidFill>
                  <a:schemeClr val="tx2"/>
                </a:solidFill>
              </a:rPr>
              <a:t>?</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Es un software IDE de R</a:t>
            </a:r>
          </a:p>
        </p:txBody>
      </p:sp>
      <p:pic>
        <p:nvPicPr>
          <p:cNvPr id="5" name="Imagen 4">
            <a:extLst>
              <a:ext uri="{FF2B5EF4-FFF2-40B4-BE49-F238E27FC236}">
                <a16:creationId xmlns:a16="http://schemas.microsoft.com/office/drawing/2014/main" id="{C8F95D58-E24F-4A57-BE85-9F71F664151A}"/>
              </a:ext>
            </a:extLst>
          </p:cNvPr>
          <p:cNvPicPr>
            <a:picLocks noChangeAspect="1"/>
          </p:cNvPicPr>
          <p:nvPr/>
        </p:nvPicPr>
        <p:blipFill>
          <a:blip r:embed="rId3"/>
          <a:stretch>
            <a:fillRect/>
          </a:stretch>
        </p:blipFill>
        <p:spPr>
          <a:xfrm>
            <a:off x="2925039" y="1786597"/>
            <a:ext cx="8765515" cy="4700051"/>
          </a:xfrm>
          <a:prstGeom prst="rect">
            <a:avLst/>
          </a:prstGeom>
        </p:spPr>
      </p:pic>
      <p:sp>
        <p:nvSpPr>
          <p:cNvPr id="6" name="CuadroTexto 5">
            <a:extLst>
              <a:ext uri="{FF2B5EF4-FFF2-40B4-BE49-F238E27FC236}">
                <a16:creationId xmlns:a16="http://schemas.microsoft.com/office/drawing/2014/main" id="{4D6BB355-59C9-45BC-AC57-DA86233413AA}"/>
              </a:ext>
            </a:extLst>
          </p:cNvPr>
          <p:cNvSpPr txBox="1"/>
          <p:nvPr/>
        </p:nvSpPr>
        <p:spPr>
          <a:xfrm>
            <a:off x="5036234" y="3582624"/>
            <a:ext cx="835485" cy="369332"/>
          </a:xfrm>
          <a:prstGeom prst="rect">
            <a:avLst/>
          </a:prstGeom>
          <a:noFill/>
        </p:spPr>
        <p:txBody>
          <a:bodyPr wrap="none" rtlCol="0">
            <a:spAutoFit/>
          </a:bodyPr>
          <a:lstStyle/>
          <a:p>
            <a:r>
              <a:rPr lang="es-CL" b="1" dirty="0">
                <a:solidFill>
                  <a:srgbClr val="FF0000"/>
                </a:solidFill>
              </a:rPr>
              <a:t>Script</a:t>
            </a:r>
          </a:p>
        </p:txBody>
      </p:sp>
      <p:sp>
        <p:nvSpPr>
          <p:cNvPr id="13" name="CuadroTexto 12">
            <a:extLst>
              <a:ext uri="{FF2B5EF4-FFF2-40B4-BE49-F238E27FC236}">
                <a16:creationId xmlns:a16="http://schemas.microsoft.com/office/drawing/2014/main" id="{98E6555B-588D-49BE-8F49-974373B2499A}"/>
              </a:ext>
            </a:extLst>
          </p:cNvPr>
          <p:cNvSpPr txBox="1"/>
          <p:nvPr/>
        </p:nvSpPr>
        <p:spPr>
          <a:xfrm>
            <a:off x="4911808" y="5737488"/>
            <a:ext cx="1084336" cy="369332"/>
          </a:xfrm>
          <a:prstGeom prst="rect">
            <a:avLst/>
          </a:prstGeom>
          <a:noFill/>
        </p:spPr>
        <p:txBody>
          <a:bodyPr wrap="none" rtlCol="0">
            <a:spAutoFit/>
          </a:bodyPr>
          <a:lstStyle/>
          <a:p>
            <a:r>
              <a:rPr lang="es-CL" b="1" dirty="0">
                <a:solidFill>
                  <a:srgbClr val="FF0000"/>
                </a:solidFill>
              </a:rPr>
              <a:t>Consola</a:t>
            </a:r>
          </a:p>
        </p:txBody>
      </p:sp>
      <p:sp>
        <p:nvSpPr>
          <p:cNvPr id="14" name="CuadroTexto 13">
            <a:extLst>
              <a:ext uri="{FF2B5EF4-FFF2-40B4-BE49-F238E27FC236}">
                <a16:creationId xmlns:a16="http://schemas.microsoft.com/office/drawing/2014/main" id="{3B04E45E-5A02-440A-B489-4ECF03514E39}"/>
              </a:ext>
            </a:extLst>
          </p:cNvPr>
          <p:cNvSpPr txBox="1"/>
          <p:nvPr/>
        </p:nvSpPr>
        <p:spPr>
          <a:xfrm>
            <a:off x="8891805" y="5737488"/>
            <a:ext cx="2118850" cy="369332"/>
          </a:xfrm>
          <a:prstGeom prst="rect">
            <a:avLst/>
          </a:prstGeom>
          <a:noFill/>
        </p:spPr>
        <p:txBody>
          <a:bodyPr wrap="none" rtlCol="0">
            <a:spAutoFit/>
          </a:bodyPr>
          <a:lstStyle/>
          <a:p>
            <a:r>
              <a:rPr lang="es-CL" b="1" dirty="0">
                <a:solidFill>
                  <a:srgbClr val="FF0000"/>
                </a:solidFill>
              </a:rPr>
              <a:t>Entorno/Historial</a:t>
            </a:r>
          </a:p>
        </p:txBody>
      </p:sp>
      <p:sp>
        <p:nvSpPr>
          <p:cNvPr id="15" name="CuadroTexto 14">
            <a:extLst>
              <a:ext uri="{FF2B5EF4-FFF2-40B4-BE49-F238E27FC236}">
                <a16:creationId xmlns:a16="http://schemas.microsoft.com/office/drawing/2014/main" id="{D4A7EF34-DB60-4C95-982C-1DFFBEB0C83F}"/>
              </a:ext>
            </a:extLst>
          </p:cNvPr>
          <p:cNvSpPr txBox="1"/>
          <p:nvPr/>
        </p:nvSpPr>
        <p:spPr>
          <a:xfrm>
            <a:off x="8990999" y="3582624"/>
            <a:ext cx="1920462" cy="369332"/>
          </a:xfrm>
          <a:prstGeom prst="rect">
            <a:avLst/>
          </a:prstGeom>
          <a:noFill/>
        </p:spPr>
        <p:txBody>
          <a:bodyPr wrap="none" rtlCol="0">
            <a:spAutoFit/>
          </a:bodyPr>
          <a:lstStyle/>
          <a:p>
            <a:r>
              <a:rPr lang="es-CL" b="1" dirty="0">
                <a:solidFill>
                  <a:srgbClr val="FF0000"/>
                </a:solidFill>
              </a:rPr>
              <a:t>Gráficos/Ayuda</a:t>
            </a:r>
          </a:p>
        </p:txBody>
      </p:sp>
    </p:spTree>
    <p:extLst>
      <p:ext uri="{BB962C8B-B14F-4D97-AF65-F5344CB8AC3E}">
        <p14:creationId xmlns:p14="http://schemas.microsoft.com/office/powerpoint/2010/main" val="8795586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Programación basada en objetos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Reunir datos e información y guardarlos en un objeto:</a:t>
            </a:r>
          </a:p>
          <a:p>
            <a:pPr marL="285750" indent="-285750" algn="just">
              <a:lnSpc>
                <a:spcPct val="100000"/>
              </a:lnSpc>
              <a:buFontTx/>
              <a:buChar char="-"/>
            </a:pPr>
            <a:r>
              <a:rPr lang="es-ES" sz="1800" dirty="0">
                <a:solidFill>
                  <a:schemeClr val="tx2"/>
                </a:solidFill>
              </a:rPr>
              <a:t>Vectores de valores (numéricos o caracteres)</a:t>
            </a:r>
          </a:p>
          <a:p>
            <a:pPr marL="285750" indent="-285750" algn="just">
              <a:lnSpc>
                <a:spcPct val="100000"/>
              </a:lnSpc>
              <a:buFontTx/>
              <a:buChar char="-"/>
            </a:pPr>
            <a:r>
              <a:rPr lang="es-ES" sz="1800" dirty="0">
                <a:solidFill>
                  <a:schemeClr val="tx2"/>
                </a:solidFill>
              </a:rPr>
              <a:t>Matrices</a:t>
            </a:r>
          </a:p>
          <a:p>
            <a:pPr marL="285750" indent="-285750" algn="just">
              <a:lnSpc>
                <a:spcPct val="100000"/>
              </a:lnSpc>
              <a:buFontTx/>
              <a:buChar char="-"/>
            </a:pPr>
            <a:r>
              <a:rPr lang="es-ES" sz="1800" dirty="0">
                <a:solidFill>
                  <a:schemeClr val="tx2"/>
                </a:solidFill>
              </a:rPr>
              <a:t>Data </a:t>
            </a:r>
            <a:r>
              <a:rPr lang="es-ES" sz="1800" dirty="0" err="1">
                <a:solidFill>
                  <a:schemeClr val="tx2"/>
                </a:solidFill>
              </a:rPr>
              <a:t>frames</a:t>
            </a:r>
            <a:r>
              <a:rPr lang="es-ES" sz="1800" dirty="0">
                <a:solidFill>
                  <a:schemeClr val="tx2"/>
                </a:solidFill>
              </a:rPr>
              <a:t> (bases de datos de filas de observaciones y columnas de variables)</a:t>
            </a: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Utilizar estos objetos para extraer información mediante funciones:</a:t>
            </a:r>
          </a:p>
          <a:p>
            <a:pPr marL="285750" indent="-285750" algn="just">
              <a:lnSpc>
                <a:spcPct val="100000"/>
              </a:lnSpc>
              <a:buFontTx/>
              <a:buChar char="-"/>
            </a:pPr>
            <a:r>
              <a:rPr lang="es-ES" sz="1800" dirty="0">
                <a:solidFill>
                  <a:schemeClr val="tx2"/>
                </a:solidFill>
              </a:rPr>
              <a:t>sum()</a:t>
            </a:r>
          </a:p>
          <a:p>
            <a:pPr marL="285750" indent="-285750" algn="just">
              <a:lnSpc>
                <a:spcPct val="100000"/>
              </a:lnSpc>
              <a:buFontTx/>
              <a:buChar char="-"/>
            </a:pPr>
            <a:r>
              <a:rPr lang="es-ES" sz="1800" dirty="0">
                <a:solidFill>
                  <a:schemeClr val="tx2"/>
                </a:solidFill>
              </a:rPr>
              <a:t>mean()</a:t>
            </a:r>
          </a:p>
          <a:p>
            <a:pPr marL="285750" indent="-285750" algn="just">
              <a:lnSpc>
                <a:spcPct val="100000"/>
              </a:lnSpc>
              <a:buFontTx/>
              <a:buChar char="-"/>
            </a:pPr>
            <a:r>
              <a:rPr lang="es-ES" sz="1800" dirty="0" err="1">
                <a:solidFill>
                  <a:schemeClr val="tx2"/>
                </a:solidFill>
              </a:rPr>
              <a:t>summarise</a:t>
            </a:r>
            <a:r>
              <a:rPr lang="es-ES" sz="1800" dirty="0">
                <a:solidFill>
                  <a:schemeClr val="tx2"/>
                </a:solidFill>
              </a:rPr>
              <a:t>()</a:t>
            </a:r>
          </a:p>
          <a:p>
            <a:pPr marL="285750" indent="-285750" algn="just">
              <a:lnSpc>
                <a:spcPct val="100000"/>
              </a:lnSpc>
              <a:buFontTx/>
              <a:buChar char="-"/>
            </a:pPr>
            <a:r>
              <a:rPr lang="es-ES" sz="1800" dirty="0" err="1">
                <a:solidFill>
                  <a:schemeClr val="tx2"/>
                </a:solidFill>
              </a:rPr>
              <a:t>quantile</a:t>
            </a:r>
            <a:r>
              <a:rPr lang="es-ES" sz="1800" dirty="0">
                <a:solidFill>
                  <a:schemeClr val="tx2"/>
                </a:solidFill>
              </a:rPr>
              <a:t>()</a:t>
            </a:r>
          </a:p>
          <a:p>
            <a:pPr marL="285750" indent="-285750" algn="just">
              <a:lnSpc>
                <a:spcPct val="100000"/>
              </a:lnSpc>
              <a:buFontTx/>
              <a:buChar char="-"/>
            </a:pPr>
            <a:r>
              <a:rPr lang="es-ES" sz="1800" dirty="0" err="1">
                <a:solidFill>
                  <a:schemeClr val="tx2"/>
                </a:solidFill>
              </a:rPr>
              <a:t>weighted.mean</a:t>
            </a:r>
            <a:r>
              <a:rPr lang="es-ES" sz="1800" dirty="0">
                <a:solidFill>
                  <a:schemeClr val="tx2"/>
                </a:solidFill>
              </a:rPr>
              <a:t>()</a:t>
            </a:r>
          </a:p>
          <a:p>
            <a:pPr marL="285750" indent="-285750" algn="just">
              <a:lnSpc>
                <a:spcPct val="100000"/>
              </a:lnSpc>
              <a:buFontTx/>
              <a:buChar char="-"/>
            </a:pPr>
            <a:r>
              <a:rPr lang="es-ES" sz="1800" dirty="0">
                <a:solidFill>
                  <a:schemeClr val="tx2"/>
                </a:solidFill>
              </a:rPr>
              <a:t>Entre otras</a:t>
            </a:r>
          </a:p>
        </p:txBody>
      </p:sp>
    </p:spTree>
    <p:extLst>
      <p:ext uri="{BB962C8B-B14F-4D97-AF65-F5344CB8AC3E}">
        <p14:creationId xmlns:p14="http://schemas.microsoft.com/office/powerpoint/2010/main" val="1389100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1: Comandos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¿Cómo se escribe en R?: se utilizan comandos, los cuales pueden ser ejecutados desde la consola o mediante un script.</a:t>
            </a:r>
          </a:p>
          <a:p>
            <a:pPr marL="285750" indent="-285750" algn="just">
              <a:lnSpc>
                <a:spcPct val="100000"/>
              </a:lnSpc>
              <a:buFontTx/>
              <a:buChar char="-"/>
            </a:pPr>
            <a:r>
              <a:rPr lang="es-ES" sz="1800" dirty="0">
                <a:solidFill>
                  <a:schemeClr val="tx2"/>
                </a:solidFill>
              </a:rPr>
              <a:t>Para crear o “guardar” un objeto, se utiliza el símbolo “&lt;-” o bien “=“.</a:t>
            </a:r>
          </a:p>
          <a:p>
            <a:pPr marL="285750" indent="-285750" algn="just">
              <a:lnSpc>
                <a:spcPct val="100000"/>
              </a:lnSpc>
              <a:buFontTx/>
              <a:buChar char="-"/>
            </a:pPr>
            <a:r>
              <a:rPr lang="es-ES" sz="1800" dirty="0" err="1">
                <a:solidFill>
                  <a:schemeClr val="tx2"/>
                </a:solidFill>
              </a:rPr>
              <a:t>Ctrl</a:t>
            </a:r>
            <a:r>
              <a:rPr lang="es-ES" sz="1800" dirty="0">
                <a:solidFill>
                  <a:schemeClr val="tx2"/>
                </a:solidFill>
              </a:rPr>
              <a:t> + </a:t>
            </a:r>
            <a:r>
              <a:rPr lang="es-ES" sz="1800" dirty="0" err="1">
                <a:solidFill>
                  <a:schemeClr val="tx2"/>
                </a:solidFill>
              </a:rPr>
              <a:t>Enter</a:t>
            </a:r>
            <a:r>
              <a:rPr lang="es-ES" sz="1800" dirty="0">
                <a:solidFill>
                  <a:schemeClr val="tx2"/>
                </a:solidFill>
              </a:rPr>
              <a:t> permiten correr la línea de código en donde se encuentra el cursor.</a:t>
            </a:r>
          </a:p>
          <a:p>
            <a:pPr marL="285750" indent="-285750" algn="just">
              <a:lnSpc>
                <a:spcPct val="100000"/>
              </a:lnSpc>
              <a:buFontTx/>
              <a:buChar char="-"/>
            </a:pPr>
            <a:r>
              <a:rPr lang="es-ES" sz="1800" dirty="0" err="1">
                <a:solidFill>
                  <a:schemeClr val="tx2"/>
                </a:solidFill>
              </a:rPr>
              <a:t>Ctrl</a:t>
            </a:r>
            <a:r>
              <a:rPr lang="es-ES" sz="1800" dirty="0">
                <a:solidFill>
                  <a:schemeClr val="tx2"/>
                </a:solidFill>
              </a:rPr>
              <a:t> + R permite correr la totalidad del script.</a:t>
            </a:r>
          </a:p>
          <a:p>
            <a:pPr algn="just">
              <a:lnSpc>
                <a:spcPct val="100000"/>
              </a:lnSpc>
            </a:pPr>
            <a:endParaRPr lang="es-ES" sz="1800" dirty="0">
              <a:solidFill>
                <a:schemeClr val="tx2"/>
              </a:solidFill>
            </a:endParaRPr>
          </a:p>
        </p:txBody>
      </p:sp>
      <mc:AlternateContent xmlns:mc="http://schemas.openxmlformats.org/markup-compatibility/2006" xmlns:a14="http://schemas.microsoft.com/office/drawing/2010/main">
        <mc:Choice Requires="a14">
          <p:sp>
            <p:nvSpPr>
              <p:cNvPr id="2" name="CuadroTexto 1">
                <a:extLst>
                  <a:ext uri="{FF2B5EF4-FFF2-40B4-BE49-F238E27FC236}">
                    <a16:creationId xmlns:a16="http://schemas.microsoft.com/office/drawing/2014/main" id="{096FF4DF-D9D1-43EB-BE35-7B1141E25DFD}"/>
                  </a:ext>
                </a:extLst>
              </p:cNvPr>
              <p:cNvSpPr txBox="1"/>
              <p:nvPr/>
            </p:nvSpPr>
            <p:spPr>
              <a:xfrm>
                <a:off x="4070624" y="4322298"/>
                <a:ext cx="42299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L" b="0" i="1" smtClean="0">
                          <a:latin typeface="Cambria Math" panose="02040503050406030204" pitchFamily="18" charset="0"/>
                        </a:rPr>
                        <m:t>𝑛𝑜𝑚𝑏𝑟𝑒</m:t>
                      </m:r>
                      <m:r>
                        <a:rPr lang="es-CL" b="0" i="1" smtClean="0">
                          <a:latin typeface="Cambria Math" panose="02040503050406030204" pitchFamily="18" charset="0"/>
                        </a:rPr>
                        <m:t>_</m:t>
                      </m:r>
                      <m:r>
                        <a:rPr lang="es-CL" b="0" i="1" smtClean="0">
                          <a:latin typeface="Cambria Math" panose="02040503050406030204" pitchFamily="18" charset="0"/>
                        </a:rPr>
                        <m:t>𝑜𝑏𝑗𝑒𝑡𝑜</m:t>
                      </m:r>
                      <m:r>
                        <a:rPr lang="es-CL" b="0" i="1" smtClean="0">
                          <a:latin typeface="Cambria Math" panose="02040503050406030204" pitchFamily="18" charset="0"/>
                        </a:rPr>
                        <m:t>&lt;− </m:t>
                      </m:r>
                      <m:r>
                        <a:rPr lang="es-CL" b="0" i="1" smtClean="0">
                          <a:latin typeface="Cambria Math" panose="02040503050406030204" pitchFamily="18" charset="0"/>
                        </a:rPr>
                        <m:t>𝑓𝑢𝑛𝑐𝑖𝑜𝑛</m:t>
                      </m:r>
                      <m:r>
                        <a:rPr lang="es-CL" b="0" i="1" smtClean="0">
                          <a:latin typeface="Cambria Math" panose="02040503050406030204" pitchFamily="18" charset="0"/>
                        </a:rPr>
                        <m:t>(</m:t>
                      </m:r>
                      <m:r>
                        <a:rPr lang="es-CL" b="0" i="1" smtClean="0">
                          <a:latin typeface="Cambria Math" panose="02040503050406030204" pitchFamily="18" charset="0"/>
                        </a:rPr>
                        <m:t>𝑒𝑙𝑒𝑚𝑒𝑛𝑡𝑜𝑠</m:t>
                      </m:r>
                      <m:r>
                        <a:rPr lang="es-CL" b="0" i="1" smtClean="0">
                          <a:latin typeface="Cambria Math" panose="02040503050406030204" pitchFamily="18" charset="0"/>
                        </a:rPr>
                        <m:t>)</m:t>
                      </m:r>
                    </m:oMath>
                  </m:oMathPara>
                </a14:m>
                <a:endParaRPr lang="es-CL" dirty="0"/>
              </a:p>
            </p:txBody>
          </p:sp>
        </mc:Choice>
        <mc:Fallback xmlns="">
          <p:sp>
            <p:nvSpPr>
              <p:cNvPr id="2" name="CuadroTexto 1">
                <a:extLst>
                  <a:ext uri="{FF2B5EF4-FFF2-40B4-BE49-F238E27FC236}">
                    <a16:creationId xmlns:a16="http://schemas.microsoft.com/office/drawing/2014/main" id="{096FF4DF-D9D1-43EB-BE35-7B1141E25DFD}"/>
                  </a:ext>
                </a:extLst>
              </p:cNvPr>
              <p:cNvSpPr txBox="1">
                <a:spLocks noRot="1" noChangeAspect="1" noMove="1" noResize="1" noEditPoints="1" noAdjustHandles="1" noChangeArrowheads="1" noChangeShapeType="1" noTextEdit="1"/>
              </p:cNvSpPr>
              <p:nvPr/>
            </p:nvSpPr>
            <p:spPr>
              <a:xfrm>
                <a:off x="4070624" y="4322298"/>
                <a:ext cx="4229941" cy="276999"/>
              </a:xfrm>
              <a:prstGeom prst="rect">
                <a:avLst/>
              </a:prstGeom>
              <a:blipFill>
                <a:blip r:embed="rId3"/>
                <a:stretch>
                  <a:fillRect l="-865" r="-1441" b="-37778"/>
                </a:stretch>
              </a:blipFill>
            </p:spPr>
            <p:txBody>
              <a:bodyPr/>
              <a:lstStyle/>
              <a:p>
                <a:r>
                  <a:rPr lang="es-CL">
                    <a:noFill/>
                  </a:rPr>
                  <a:t> </a:t>
                </a:r>
              </a:p>
            </p:txBody>
          </p:sp>
        </mc:Fallback>
      </mc:AlternateContent>
    </p:spTree>
    <p:extLst>
      <p:ext uri="{BB962C8B-B14F-4D97-AF65-F5344CB8AC3E}">
        <p14:creationId xmlns:p14="http://schemas.microsoft.com/office/powerpoint/2010/main" val="170879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83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CF08D9-AAF0-43A9-877E-016AB4FA087B}"/>
              </a:ext>
            </a:extLst>
          </p:cNvPr>
          <p:cNvSpPr>
            <a:spLocks noGrp="1"/>
          </p:cNvSpPr>
          <p:nvPr>
            <p:ph type="title"/>
          </p:nvPr>
        </p:nvSpPr>
        <p:spPr>
          <a:xfrm>
            <a:off x="838200" y="2766218"/>
            <a:ext cx="10515600" cy="1325563"/>
          </a:xfrm>
        </p:spPr>
        <p:txBody>
          <a:bodyPr>
            <a:normAutofit fontScale="90000"/>
          </a:bodyPr>
          <a:lstStyle/>
          <a:p>
            <a:pPr algn="ctr"/>
            <a:r>
              <a:rPr lang="es-CL" dirty="0"/>
              <a:t>¿Qué es y que hace la ciencia de datos?</a:t>
            </a:r>
          </a:p>
        </p:txBody>
      </p:sp>
      <p:sp>
        <p:nvSpPr>
          <p:cNvPr id="3" name="Rectángulo 2">
            <a:extLst>
              <a:ext uri="{FF2B5EF4-FFF2-40B4-BE49-F238E27FC236}">
                <a16:creationId xmlns:a16="http://schemas.microsoft.com/office/drawing/2014/main" id="{B8C3CCFC-4FDE-46EE-B4EF-6E69A6E8845A}"/>
              </a:ext>
            </a:extLst>
          </p:cNvPr>
          <p:cNvSpPr/>
          <p:nvPr/>
        </p:nvSpPr>
        <p:spPr>
          <a:xfrm>
            <a:off x="31845" y="0"/>
            <a:ext cx="12160155" cy="1524000"/>
          </a:xfrm>
          <a:prstGeom prst="rect">
            <a:avLst/>
          </a:prstGeom>
          <a:solidFill>
            <a:srgbClr val="5B3342"/>
          </a:solidFill>
          <a:ln>
            <a:solidFill>
              <a:srgbClr val="5B33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dirty="0"/>
          </a:p>
        </p:txBody>
      </p:sp>
    </p:spTree>
    <p:extLst>
      <p:ext uri="{BB962C8B-B14F-4D97-AF65-F5344CB8AC3E}">
        <p14:creationId xmlns:p14="http://schemas.microsoft.com/office/powerpoint/2010/main" val="3346093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2: Scripts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Apartado donde se pueden guardar líneas de códigos, las cuales pueden ser ejecutables. El orden del código dentro del script debe ser cronológico (o secuencial).</a:t>
            </a: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En el script pueden haber:</a:t>
            </a:r>
          </a:p>
          <a:p>
            <a:pPr marL="285750" indent="-285750" algn="just">
              <a:lnSpc>
                <a:spcPct val="100000"/>
              </a:lnSpc>
              <a:buFontTx/>
              <a:buChar char="-"/>
            </a:pPr>
            <a:r>
              <a:rPr lang="es-ES" sz="1800" dirty="0">
                <a:solidFill>
                  <a:schemeClr val="tx2"/>
                </a:solidFill>
              </a:rPr>
              <a:t>Objetos</a:t>
            </a:r>
          </a:p>
          <a:p>
            <a:pPr marL="285750" indent="-285750" algn="just">
              <a:lnSpc>
                <a:spcPct val="100000"/>
              </a:lnSpc>
              <a:buFontTx/>
              <a:buChar char="-"/>
            </a:pPr>
            <a:r>
              <a:rPr lang="es-ES" sz="1800" dirty="0">
                <a:solidFill>
                  <a:schemeClr val="tx2"/>
                </a:solidFill>
              </a:rPr>
              <a:t>Funciones</a:t>
            </a:r>
          </a:p>
          <a:p>
            <a:pPr marL="285750" indent="-285750" algn="just">
              <a:lnSpc>
                <a:spcPct val="100000"/>
              </a:lnSpc>
              <a:buFontTx/>
              <a:buChar char="-"/>
            </a:pPr>
            <a:r>
              <a:rPr lang="es-ES" sz="1800" dirty="0">
                <a:solidFill>
                  <a:schemeClr val="tx2"/>
                </a:solidFill>
              </a:rPr>
              <a:t>Paquetes/librerías</a:t>
            </a: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Es difícil ser organizado al codificar, por lo cual se recomienda que en el script se escriba un comando por línea.</a:t>
            </a:r>
          </a:p>
        </p:txBody>
      </p:sp>
    </p:spTree>
    <p:extLst>
      <p:ext uri="{BB962C8B-B14F-4D97-AF65-F5344CB8AC3E}">
        <p14:creationId xmlns:p14="http://schemas.microsoft.com/office/powerpoint/2010/main" val="3772602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3: Funciones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Es un conjunto de comandos compactados en un objeto. Suelen está compuestos por.</a:t>
            </a:r>
          </a:p>
          <a:p>
            <a:pPr marL="285750" indent="-285750" algn="just">
              <a:lnSpc>
                <a:spcPct val="100000"/>
              </a:lnSpc>
              <a:buFontTx/>
              <a:buChar char="-"/>
            </a:pPr>
            <a:r>
              <a:rPr lang="es-ES" sz="1800" dirty="0">
                <a:solidFill>
                  <a:schemeClr val="tx2"/>
                </a:solidFill>
              </a:rPr>
              <a:t>Nombre de la función</a:t>
            </a:r>
          </a:p>
          <a:p>
            <a:pPr marL="285750" indent="-285750" algn="just">
              <a:lnSpc>
                <a:spcPct val="100000"/>
              </a:lnSpc>
              <a:buFontTx/>
              <a:buChar char="-"/>
            </a:pPr>
            <a:r>
              <a:rPr lang="es-ES" sz="1800" dirty="0">
                <a:solidFill>
                  <a:schemeClr val="tx2"/>
                </a:solidFill>
              </a:rPr>
              <a:t>Paréntesis</a:t>
            </a:r>
          </a:p>
          <a:p>
            <a:pPr marL="285750" indent="-285750" algn="just">
              <a:lnSpc>
                <a:spcPct val="100000"/>
              </a:lnSpc>
              <a:buFontTx/>
              <a:buChar char="-"/>
            </a:pPr>
            <a:r>
              <a:rPr lang="es-ES" sz="1800" dirty="0">
                <a:solidFill>
                  <a:schemeClr val="tx2"/>
                </a:solidFill>
              </a:rPr>
              <a:t>Argumentos</a:t>
            </a: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Por ejemplo, en el caso de la función “concatenar”:</a:t>
            </a:r>
          </a:p>
          <a:p>
            <a:pPr algn="just">
              <a:lnSpc>
                <a:spcPct val="100000"/>
              </a:lnSpc>
            </a:pPr>
            <a:endParaRPr lang="es-ES" sz="1800" dirty="0">
              <a:solidFill>
                <a:schemeClr val="tx2"/>
              </a:solidFill>
            </a:endParaRPr>
          </a:p>
          <a:p>
            <a:pPr algn="just">
              <a:lnSpc>
                <a:spcPct val="100000"/>
              </a:lnSpc>
            </a:pPr>
            <a:endParaRPr lang="es-ES" sz="1800" dirty="0">
              <a:solidFill>
                <a:schemeClr val="tx2"/>
              </a:solidFill>
            </a:endParaRP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En caso de querer saber los argumentos de una función, puede ejecutar </a:t>
            </a:r>
            <a:r>
              <a:rPr lang="es-ES" sz="1800" dirty="0" err="1">
                <a:solidFill>
                  <a:schemeClr val="tx2"/>
                </a:solidFill>
              </a:rPr>
              <a:t>Tab</a:t>
            </a:r>
            <a:r>
              <a:rPr lang="es-ES" sz="1800" dirty="0">
                <a:solidFill>
                  <a:schemeClr val="tx2"/>
                </a:solidFill>
              </a:rPr>
              <a:t> dentro de los paréntesis de la función, o bien ejecutando en la consola ?</a:t>
            </a:r>
            <a:r>
              <a:rPr lang="es-ES" sz="1800" dirty="0" err="1">
                <a:solidFill>
                  <a:schemeClr val="tx2"/>
                </a:solidFill>
              </a:rPr>
              <a:t>nombre_de_la_función</a:t>
            </a:r>
            <a:r>
              <a:rPr lang="es-ES" sz="1800" dirty="0">
                <a:solidFill>
                  <a:schemeClr val="tx2"/>
                </a:solidFill>
              </a:rPr>
              <a:t> (</a:t>
            </a:r>
            <a:r>
              <a:rPr lang="es-ES" sz="1800" dirty="0" err="1">
                <a:solidFill>
                  <a:schemeClr val="tx2"/>
                </a:solidFill>
              </a:rPr>
              <a:t>ej</a:t>
            </a:r>
            <a:r>
              <a:rPr lang="es-ES" sz="1800" dirty="0">
                <a:solidFill>
                  <a:schemeClr val="tx2"/>
                </a:solidFill>
              </a:rPr>
              <a:t>:”?c”).</a:t>
            </a:r>
          </a:p>
        </p:txBody>
      </p:sp>
      <p:pic>
        <p:nvPicPr>
          <p:cNvPr id="3" name="Imagen 2">
            <a:extLst>
              <a:ext uri="{FF2B5EF4-FFF2-40B4-BE49-F238E27FC236}">
                <a16:creationId xmlns:a16="http://schemas.microsoft.com/office/drawing/2014/main" id="{30D7DABF-E74D-4B05-8258-203EB18A5734}"/>
              </a:ext>
            </a:extLst>
          </p:cNvPr>
          <p:cNvPicPr>
            <a:picLocks noChangeAspect="1"/>
          </p:cNvPicPr>
          <p:nvPr/>
        </p:nvPicPr>
        <p:blipFill>
          <a:blip r:embed="rId3"/>
          <a:stretch>
            <a:fillRect/>
          </a:stretch>
        </p:blipFill>
        <p:spPr>
          <a:xfrm>
            <a:off x="5655238" y="3005891"/>
            <a:ext cx="6229887" cy="2381864"/>
          </a:xfrm>
          <a:prstGeom prst="rect">
            <a:avLst/>
          </a:prstGeom>
        </p:spPr>
      </p:pic>
    </p:spTree>
    <p:extLst>
      <p:ext uri="{BB962C8B-B14F-4D97-AF65-F5344CB8AC3E}">
        <p14:creationId xmlns:p14="http://schemas.microsoft.com/office/powerpoint/2010/main" val="2501332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4: Objetos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Existen muchos tipos de objetos:</a:t>
            </a:r>
          </a:p>
          <a:p>
            <a:pPr marL="285750" indent="-285750" algn="just">
              <a:lnSpc>
                <a:spcPct val="100000"/>
              </a:lnSpc>
              <a:buFontTx/>
              <a:buChar char="-"/>
            </a:pPr>
            <a:r>
              <a:rPr lang="es-ES" sz="1800" dirty="0">
                <a:solidFill>
                  <a:schemeClr val="tx2"/>
                </a:solidFill>
              </a:rPr>
              <a:t>Numéricos y </a:t>
            </a:r>
            <a:r>
              <a:rPr lang="es-ES" sz="1800" dirty="0" err="1">
                <a:solidFill>
                  <a:schemeClr val="tx2"/>
                </a:solidFill>
              </a:rPr>
              <a:t>Strings</a:t>
            </a:r>
            <a:r>
              <a:rPr lang="es-ES" sz="1800" dirty="0">
                <a:solidFill>
                  <a:schemeClr val="tx2"/>
                </a:solidFill>
              </a:rPr>
              <a:t> (caracteres o factores)</a:t>
            </a:r>
          </a:p>
          <a:p>
            <a:pPr marL="285750" indent="-285750" algn="just">
              <a:lnSpc>
                <a:spcPct val="100000"/>
              </a:lnSpc>
              <a:buFontTx/>
              <a:buChar char="-"/>
            </a:pPr>
            <a:r>
              <a:rPr lang="es-ES" sz="1800" dirty="0">
                <a:solidFill>
                  <a:schemeClr val="tx2"/>
                </a:solidFill>
              </a:rPr>
              <a:t>Listas</a:t>
            </a:r>
          </a:p>
          <a:p>
            <a:pPr marL="285750" indent="-285750" algn="just">
              <a:lnSpc>
                <a:spcPct val="100000"/>
              </a:lnSpc>
              <a:buFontTx/>
              <a:buChar char="-"/>
            </a:pPr>
            <a:r>
              <a:rPr lang="es-ES" sz="1800" dirty="0">
                <a:solidFill>
                  <a:schemeClr val="tx2"/>
                </a:solidFill>
              </a:rPr>
              <a:t>Matrices</a:t>
            </a:r>
          </a:p>
          <a:p>
            <a:pPr marL="285750" indent="-285750" algn="just">
              <a:lnSpc>
                <a:spcPct val="100000"/>
              </a:lnSpc>
              <a:buFontTx/>
              <a:buChar char="-"/>
            </a:pPr>
            <a:r>
              <a:rPr lang="es-ES" sz="1800" dirty="0">
                <a:solidFill>
                  <a:schemeClr val="tx2"/>
                </a:solidFill>
              </a:rPr>
              <a:t>Secuencias</a:t>
            </a:r>
          </a:p>
          <a:p>
            <a:pPr marL="285750" indent="-285750" algn="just">
              <a:lnSpc>
                <a:spcPct val="100000"/>
              </a:lnSpc>
              <a:buFontTx/>
              <a:buChar char="-"/>
            </a:pPr>
            <a:r>
              <a:rPr lang="es-ES" sz="1800" dirty="0">
                <a:solidFill>
                  <a:schemeClr val="tx2"/>
                </a:solidFill>
              </a:rPr>
              <a:t>Data </a:t>
            </a:r>
            <a:r>
              <a:rPr lang="es-ES" sz="1800" dirty="0" err="1">
                <a:solidFill>
                  <a:schemeClr val="tx2"/>
                </a:solidFill>
              </a:rPr>
              <a:t>frames</a:t>
            </a:r>
            <a:endParaRPr lang="es-ES" sz="1800" dirty="0">
              <a:solidFill>
                <a:schemeClr val="tx2"/>
              </a:solidFill>
            </a:endParaRPr>
          </a:p>
          <a:p>
            <a:pPr marL="285750" indent="-285750" algn="just">
              <a:lnSpc>
                <a:spcPct val="100000"/>
              </a:lnSpc>
              <a:buFontTx/>
              <a:buChar char="-"/>
            </a:pPr>
            <a:endParaRPr lang="es-ES" sz="1800" dirty="0">
              <a:solidFill>
                <a:schemeClr val="tx2"/>
              </a:solidFill>
            </a:endParaRPr>
          </a:p>
          <a:p>
            <a:pPr algn="just">
              <a:lnSpc>
                <a:spcPct val="100000"/>
              </a:lnSpc>
            </a:pPr>
            <a:r>
              <a:rPr lang="es-ES" sz="1800" dirty="0">
                <a:solidFill>
                  <a:schemeClr val="tx2"/>
                </a:solidFill>
              </a:rPr>
              <a:t>Un objeto puede poseer distintas dimensiones, dependiendo de la forma en la cual estén organizados los elementos dentro del objeto:</a:t>
            </a:r>
          </a:p>
          <a:p>
            <a:pPr marL="285750" indent="-285750" algn="just">
              <a:lnSpc>
                <a:spcPct val="100000"/>
              </a:lnSpc>
              <a:buFontTx/>
              <a:buChar char="-"/>
            </a:pPr>
            <a:r>
              <a:rPr lang="es-ES" sz="1800" dirty="0">
                <a:solidFill>
                  <a:schemeClr val="tx2"/>
                </a:solidFill>
              </a:rPr>
              <a:t>Unidimensionales (vectores)</a:t>
            </a:r>
          </a:p>
          <a:p>
            <a:pPr marL="285750" indent="-285750" algn="just">
              <a:lnSpc>
                <a:spcPct val="100000"/>
              </a:lnSpc>
              <a:buFontTx/>
              <a:buChar char="-"/>
            </a:pPr>
            <a:r>
              <a:rPr lang="es-ES" sz="1800" dirty="0">
                <a:solidFill>
                  <a:schemeClr val="tx2"/>
                </a:solidFill>
              </a:rPr>
              <a:t>Bidimensionales (matrices y data </a:t>
            </a:r>
            <a:r>
              <a:rPr lang="es-ES" sz="1800" dirty="0" err="1">
                <a:solidFill>
                  <a:schemeClr val="tx2"/>
                </a:solidFill>
              </a:rPr>
              <a:t>frames</a:t>
            </a:r>
            <a:r>
              <a:rPr lang="es-ES" sz="1800" dirty="0">
                <a:solidFill>
                  <a:schemeClr val="tx2"/>
                </a:solidFill>
              </a:rPr>
              <a:t>)</a:t>
            </a:r>
          </a:p>
          <a:p>
            <a:pPr marL="285750" indent="-285750" algn="just">
              <a:lnSpc>
                <a:spcPct val="100000"/>
              </a:lnSpc>
              <a:buFontTx/>
              <a:buChar char="-"/>
            </a:pPr>
            <a:r>
              <a:rPr lang="es-ES" sz="1800" dirty="0">
                <a:solidFill>
                  <a:schemeClr val="tx2"/>
                </a:solidFill>
              </a:rPr>
              <a:t>Tridimensionales (</a:t>
            </a:r>
            <a:r>
              <a:rPr lang="es-ES" sz="1800" dirty="0" err="1">
                <a:solidFill>
                  <a:schemeClr val="tx2"/>
                </a:solidFill>
              </a:rPr>
              <a:t>arrays</a:t>
            </a:r>
            <a:r>
              <a:rPr lang="es-ES" sz="1800" dirty="0">
                <a:solidFill>
                  <a:schemeClr val="tx2"/>
                </a:solidFill>
              </a:rPr>
              <a:t>)</a:t>
            </a:r>
          </a:p>
          <a:p>
            <a:pPr marL="285750" indent="-285750" algn="just">
              <a:lnSpc>
                <a:spcPct val="100000"/>
              </a:lnSpc>
              <a:buFontTx/>
              <a:buChar char="-"/>
            </a:pPr>
            <a:r>
              <a:rPr lang="es-ES" sz="1800" dirty="0">
                <a:solidFill>
                  <a:schemeClr val="tx2"/>
                </a:solidFill>
              </a:rPr>
              <a:t>N-dimensiones (listas)</a:t>
            </a:r>
          </a:p>
        </p:txBody>
      </p:sp>
    </p:spTree>
    <p:extLst>
      <p:ext uri="{BB962C8B-B14F-4D97-AF65-F5344CB8AC3E}">
        <p14:creationId xmlns:p14="http://schemas.microsoft.com/office/powerpoint/2010/main" val="39849438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5: </a:t>
            </a:r>
            <a:r>
              <a:rPr lang="es-CL" dirty="0" err="1">
                <a:solidFill>
                  <a:schemeClr val="tx2"/>
                </a:solidFill>
              </a:rPr>
              <a:t>Indexing</a:t>
            </a:r>
            <a:endParaRPr lang="es-CL" dirty="0">
              <a:solidFill>
                <a:schemeClr val="tx2"/>
              </a:solidFill>
            </a:endParaRP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¿Cómo busco un elemento específico dentro de un objeto?:</a:t>
            </a:r>
          </a:p>
          <a:p>
            <a:pPr marL="285750" indent="-285750" algn="just">
              <a:lnSpc>
                <a:spcPct val="100000"/>
              </a:lnSpc>
              <a:buFontTx/>
              <a:buChar char="-"/>
            </a:pPr>
            <a:r>
              <a:rPr lang="es-ES" sz="1800" dirty="0">
                <a:solidFill>
                  <a:schemeClr val="tx2"/>
                </a:solidFill>
              </a:rPr>
              <a:t>Por posición (manual)</a:t>
            </a:r>
          </a:p>
          <a:p>
            <a:pPr marL="285750" indent="-285750" algn="just">
              <a:lnSpc>
                <a:spcPct val="100000"/>
              </a:lnSpc>
              <a:buFontTx/>
              <a:buChar char="-"/>
            </a:pPr>
            <a:r>
              <a:rPr lang="es-ES" sz="1800" dirty="0">
                <a:solidFill>
                  <a:schemeClr val="tx2"/>
                </a:solidFill>
              </a:rPr>
              <a:t>Por condición (R busca la posición del elemento que cumple la condición)</a:t>
            </a:r>
          </a:p>
          <a:p>
            <a:pPr algn="just">
              <a:lnSpc>
                <a:spcPct val="100000"/>
              </a:lnSpc>
            </a:pPr>
            <a:endParaRPr lang="es-ES" sz="1800" dirty="0">
              <a:solidFill>
                <a:schemeClr val="tx2"/>
              </a:solidFill>
            </a:endParaRPr>
          </a:p>
          <a:p>
            <a:pPr algn="just">
              <a:lnSpc>
                <a:spcPct val="100000"/>
              </a:lnSpc>
            </a:pPr>
            <a:r>
              <a:rPr lang="es-ES" sz="1800" dirty="0">
                <a:solidFill>
                  <a:schemeClr val="tx2"/>
                </a:solidFill>
              </a:rPr>
              <a:t>Indexar requiere el uso de corchetes “[ ]” justo después del nombre del objeto. Si el objeto tiene más de una dimensión, se añade una “,” para separar cada dimensión.</a:t>
            </a:r>
          </a:p>
          <a:p>
            <a:pPr algn="just">
              <a:lnSpc>
                <a:spcPct val="100000"/>
              </a:lnSpc>
            </a:pPr>
            <a:endParaRPr lang="es-ES" sz="1800" dirty="0">
              <a:solidFill>
                <a:schemeClr val="tx2"/>
              </a:solidFill>
            </a:endParaRPr>
          </a:p>
          <a:p>
            <a:pPr algn="just">
              <a:lnSpc>
                <a:spcPct val="100000"/>
              </a:lnSpc>
            </a:pPr>
            <a:r>
              <a:rPr lang="es-ES" sz="1800" b="1" dirty="0">
                <a:solidFill>
                  <a:schemeClr val="tx2"/>
                </a:solidFill>
              </a:rPr>
              <a:t>Objeto unidimensional</a:t>
            </a:r>
          </a:p>
          <a:p>
            <a:pPr algn="just">
              <a:lnSpc>
                <a:spcPct val="100000"/>
              </a:lnSpc>
            </a:pPr>
            <a:endParaRPr lang="es-ES" sz="1800" dirty="0">
              <a:solidFill>
                <a:schemeClr val="tx2"/>
              </a:solidFill>
            </a:endParaRPr>
          </a:p>
        </p:txBody>
      </p:sp>
      <p:pic>
        <p:nvPicPr>
          <p:cNvPr id="3" name="Imagen 2">
            <a:extLst>
              <a:ext uri="{FF2B5EF4-FFF2-40B4-BE49-F238E27FC236}">
                <a16:creationId xmlns:a16="http://schemas.microsoft.com/office/drawing/2014/main" id="{C4E16BED-9D4F-4375-8764-F3155BA74E9A}"/>
              </a:ext>
            </a:extLst>
          </p:cNvPr>
          <p:cNvPicPr>
            <a:picLocks noChangeAspect="1"/>
          </p:cNvPicPr>
          <p:nvPr/>
        </p:nvPicPr>
        <p:blipFill>
          <a:blip r:embed="rId3"/>
          <a:stretch>
            <a:fillRect/>
          </a:stretch>
        </p:blipFill>
        <p:spPr>
          <a:xfrm>
            <a:off x="1154553" y="5080950"/>
            <a:ext cx="9882894" cy="1323602"/>
          </a:xfrm>
          <a:prstGeom prst="rect">
            <a:avLst/>
          </a:prstGeom>
        </p:spPr>
      </p:pic>
    </p:spTree>
    <p:extLst>
      <p:ext uri="{BB962C8B-B14F-4D97-AF65-F5344CB8AC3E}">
        <p14:creationId xmlns:p14="http://schemas.microsoft.com/office/powerpoint/2010/main" val="975244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5: </a:t>
            </a:r>
            <a:r>
              <a:rPr lang="es-CL" dirty="0" err="1">
                <a:solidFill>
                  <a:schemeClr val="tx2"/>
                </a:solidFill>
              </a:rPr>
              <a:t>Indexing</a:t>
            </a:r>
            <a:endParaRPr lang="es-CL" dirty="0">
              <a:solidFill>
                <a:schemeClr val="tx2"/>
              </a:solidFill>
            </a:endParaRPr>
          </a:p>
        </p:txBody>
      </p:sp>
      <p:pic>
        <p:nvPicPr>
          <p:cNvPr id="4" name="Imagen 3">
            <a:extLst>
              <a:ext uri="{FF2B5EF4-FFF2-40B4-BE49-F238E27FC236}">
                <a16:creationId xmlns:a16="http://schemas.microsoft.com/office/drawing/2014/main" id="{4A157709-A679-43C3-8FCD-F1E343E9A31D}"/>
              </a:ext>
            </a:extLst>
          </p:cNvPr>
          <p:cNvPicPr>
            <a:picLocks noChangeAspect="1"/>
          </p:cNvPicPr>
          <p:nvPr/>
        </p:nvPicPr>
        <p:blipFill>
          <a:blip r:embed="rId3"/>
          <a:stretch>
            <a:fillRect/>
          </a:stretch>
        </p:blipFill>
        <p:spPr>
          <a:xfrm>
            <a:off x="1289991" y="1786597"/>
            <a:ext cx="9566787" cy="4866977"/>
          </a:xfrm>
          <a:prstGeom prst="rect">
            <a:avLst/>
          </a:prstGeom>
        </p:spPr>
      </p:pic>
    </p:spTree>
    <p:extLst>
      <p:ext uri="{BB962C8B-B14F-4D97-AF65-F5344CB8AC3E}">
        <p14:creationId xmlns:p14="http://schemas.microsoft.com/office/powerpoint/2010/main" val="42564499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5: </a:t>
            </a:r>
            <a:r>
              <a:rPr lang="es-CL" dirty="0" err="1">
                <a:solidFill>
                  <a:schemeClr val="tx2"/>
                </a:solidFill>
              </a:rPr>
              <a:t>Indexing</a:t>
            </a:r>
            <a:endParaRPr lang="es-CL" dirty="0">
              <a:solidFill>
                <a:schemeClr val="tx2"/>
              </a:solidFill>
            </a:endParaRP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b="1" dirty="0">
                <a:solidFill>
                  <a:schemeClr val="tx2"/>
                </a:solidFill>
              </a:rPr>
              <a:t>Objeto multidimensional</a:t>
            </a:r>
          </a:p>
          <a:p>
            <a:pPr algn="just">
              <a:lnSpc>
                <a:spcPct val="100000"/>
              </a:lnSpc>
            </a:pPr>
            <a:endParaRPr lang="es-ES" sz="1800" dirty="0">
              <a:solidFill>
                <a:schemeClr val="tx2"/>
              </a:solidFill>
            </a:endParaRPr>
          </a:p>
        </p:txBody>
      </p:sp>
      <p:pic>
        <p:nvPicPr>
          <p:cNvPr id="4" name="Imagen 3">
            <a:extLst>
              <a:ext uri="{FF2B5EF4-FFF2-40B4-BE49-F238E27FC236}">
                <a16:creationId xmlns:a16="http://schemas.microsoft.com/office/drawing/2014/main" id="{5E0FAA2A-8767-4BF6-8D41-8F01F9696DC5}"/>
              </a:ext>
            </a:extLst>
          </p:cNvPr>
          <p:cNvPicPr>
            <a:picLocks noChangeAspect="1"/>
          </p:cNvPicPr>
          <p:nvPr/>
        </p:nvPicPr>
        <p:blipFill>
          <a:blip r:embed="rId3"/>
          <a:stretch>
            <a:fillRect/>
          </a:stretch>
        </p:blipFill>
        <p:spPr>
          <a:xfrm>
            <a:off x="1357311" y="2418891"/>
            <a:ext cx="9477378" cy="3421470"/>
          </a:xfrm>
          <a:prstGeom prst="rect">
            <a:avLst/>
          </a:prstGeom>
        </p:spPr>
      </p:pic>
    </p:spTree>
    <p:extLst>
      <p:ext uri="{BB962C8B-B14F-4D97-AF65-F5344CB8AC3E}">
        <p14:creationId xmlns:p14="http://schemas.microsoft.com/office/powerpoint/2010/main" val="1247464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6: Vectores lógicos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b="1" dirty="0">
                <a:solidFill>
                  <a:schemeClr val="tx2"/>
                </a:solidFill>
              </a:rPr>
              <a:t>Por condición:</a:t>
            </a:r>
          </a:p>
          <a:p>
            <a:pPr marL="285750" indent="-285750" algn="just">
              <a:lnSpc>
                <a:spcPct val="100000"/>
              </a:lnSpc>
              <a:buFontTx/>
              <a:buChar char="-"/>
            </a:pPr>
            <a:r>
              <a:rPr lang="es-ES" sz="1800" dirty="0">
                <a:solidFill>
                  <a:schemeClr val="tx2"/>
                </a:solidFill>
              </a:rPr>
              <a:t>Ejemplo: ¿De un conjunto de datos, cuales son los menores a 5?</a:t>
            </a:r>
          </a:p>
          <a:p>
            <a:pPr marL="285750" indent="-285750" algn="just">
              <a:lnSpc>
                <a:spcPct val="100000"/>
              </a:lnSpc>
              <a:buFontTx/>
              <a:buChar char="-"/>
            </a:pPr>
            <a:r>
              <a:rPr lang="es-ES" sz="1800" dirty="0">
                <a:solidFill>
                  <a:schemeClr val="tx2"/>
                </a:solidFill>
              </a:rPr>
              <a:t>Indexando objetos unidimensionales usando operaciones lógicas</a:t>
            </a:r>
          </a:p>
          <a:p>
            <a:pPr algn="just">
              <a:lnSpc>
                <a:spcPct val="100000"/>
              </a:lnSpc>
            </a:pPr>
            <a:endParaRPr lang="es-ES" sz="1800" dirty="0">
              <a:solidFill>
                <a:schemeClr val="tx2"/>
              </a:solidFill>
            </a:endParaRPr>
          </a:p>
        </p:txBody>
      </p:sp>
      <p:pic>
        <p:nvPicPr>
          <p:cNvPr id="3" name="Imagen 2">
            <a:extLst>
              <a:ext uri="{FF2B5EF4-FFF2-40B4-BE49-F238E27FC236}">
                <a16:creationId xmlns:a16="http://schemas.microsoft.com/office/drawing/2014/main" id="{47D5FC90-F1F1-4FEB-9CA3-7F267AB2E263}"/>
              </a:ext>
            </a:extLst>
          </p:cNvPr>
          <p:cNvPicPr>
            <a:picLocks noChangeAspect="1"/>
          </p:cNvPicPr>
          <p:nvPr/>
        </p:nvPicPr>
        <p:blipFill>
          <a:blip r:embed="rId3"/>
          <a:stretch>
            <a:fillRect/>
          </a:stretch>
        </p:blipFill>
        <p:spPr>
          <a:xfrm>
            <a:off x="1423747" y="2927277"/>
            <a:ext cx="9299274" cy="3719709"/>
          </a:xfrm>
          <a:prstGeom prst="rect">
            <a:avLst/>
          </a:prstGeom>
        </p:spPr>
      </p:pic>
    </p:spTree>
    <p:extLst>
      <p:ext uri="{BB962C8B-B14F-4D97-AF65-F5344CB8AC3E}">
        <p14:creationId xmlns:p14="http://schemas.microsoft.com/office/powerpoint/2010/main" val="2229053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Lenguaje – Sintaxis 7: Manipulación de objetos</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dirty="0">
                <a:solidFill>
                  <a:schemeClr val="tx2"/>
                </a:solidFill>
              </a:rPr>
              <a:t>Funciones para recordar:</a:t>
            </a:r>
          </a:p>
          <a:p>
            <a:pPr marL="285750" indent="-285750" algn="just">
              <a:lnSpc>
                <a:spcPct val="100000"/>
              </a:lnSpc>
              <a:buFontTx/>
              <a:buChar char="-"/>
            </a:pPr>
            <a:r>
              <a:rPr lang="es-ES" sz="1800" dirty="0" err="1">
                <a:solidFill>
                  <a:schemeClr val="tx2"/>
                </a:solidFill>
              </a:rPr>
              <a:t>class</a:t>
            </a:r>
            <a:r>
              <a:rPr lang="es-ES" sz="1800" dirty="0">
                <a:solidFill>
                  <a:schemeClr val="tx2"/>
                </a:solidFill>
              </a:rPr>
              <a:t>(x): revela el tipo de objeto e indirectamente dice que se puede hacer con él</a:t>
            </a:r>
          </a:p>
          <a:p>
            <a:pPr marL="285750" indent="-285750" algn="just">
              <a:lnSpc>
                <a:spcPct val="100000"/>
              </a:lnSpc>
              <a:buFontTx/>
              <a:buChar char="-"/>
            </a:pPr>
            <a:r>
              <a:rPr lang="es-ES" sz="1800" dirty="0" err="1">
                <a:solidFill>
                  <a:schemeClr val="tx2"/>
                </a:solidFill>
              </a:rPr>
              <a:t>str</a:t>
            </a:r>
            <a:r>
              <a:rPr lang="es-ES" sz="1800" dirty="0">
                <a:solidFill>
                  <a:schemeClr val="tx2"/>
                </a:solidFill>
              </a:rPr>
              <a:t>(x): permite ver las clases de los atributos contenidos en un data </a:t>
            </a:r>
            <a:r>
              <a:rPr lang="es-ES" sz="1800" dirty="0" err="1">
                <a:solidFill>
                  <a:schemeClr val="tx2"/>
                </a:solidFill>
              </a:rPr>
              <a:t>fame</a:t>
            </a:r>
            <a:endParaRPr lang="es-ES" sz="1800" dirty="0">
              <a:solidFill>
                <a:schemeClr val="tx2"/>
              </a:solidFill>
            </a:endParaRPr>
          </a:p>
          <a:p>
            <a:pPr marL="285750" indent="-285750" algn="just">
              <a:lnSpc>
                <a:spcPct val="100000"/>
              </a:lnSpc>
              <a:buFontTx/>
              <a:buChar char="-"/>
            </a:pPr>
            <a:r>
              <a:rPr lang="es-ES" sz="1800" dirty="0" err="1">
                <a:solidFill>
                  <a:schemeClr val="tx2"/>
                </a:solidFill>
              </a:rPr>
              <a:t>lenght</a:t>
            </a:r>
            <a:r>
              <a:rPr lang="es-ES" sz="1800" dirty="0">
                <a:solidFill>
                  <a:schemeClr val="tx2"/>
                </a:solidFill>
              </a:rPr>
              <a:t>(x): revela la longitud de un objeto unidimensional</a:t>
            </a:r>
          </a:p>
          <a:p>
            <a:pPr marL="285750" indent="-285750" algn="just">
              <a:lnSpc>
                <a:spcPct val="100000"/>
              </a:lnSpc>
              <a:buFontTx/>
              <a:buChar char="-"/>
            </a:pPr>
            <a:r>
              <a:rPr lang="es-ES" sz="1800" dirty="0" err="1">
                <a:solidFill>
                  <a:schemeClr val="tx2"/>
                </a:solidFill>
              </a:rPr>
              <a:t>dim</a:t>
            </a:r>
            <a:r>
              <a:rPr lang="es-ES" sz="1800" dirty="0">
                <a:solidFill>
                  <a:schemeClr val="tx2"/>
                </a:solidFill>
              </a:rPr>
              <a:t>(X): revela la dimensión de un objeto n-dimensional</a:t>
            </a:r>
          </a:p>
          <a:p>
            <a:pPr marL="285750" indent="-285750" algn="just">
              <a:lnSpc>
                <a:spcPct val="100000"/>
              </a:lnSpc>
              <a:buFontTx/>
              <a:buChar char="-"/>
            </a:pPr>
            <a:r>
              <a:rPr lang="es-ES" sz="1800" dirty="0" err="1">
                <a:solidFill>
                  <a:schemeClr val="tx2"/>
                </a:solidFill>
              </a:rPr>
              <a:t>names</a:t>
            </a:r>
            <a:r>
              <a:rPr lang="es-ES" sz="1800" dirty="0">
                <a:solidFill>
                  <a:schemeClr val="tx2"/>
                </a:solidFill>
              </a:rPr>
              <a:t>(x): revela los nombres (si existen) de los elementos de un objeto</a:t>
            </a:r>
          </a:p>
          <a:p>
            <a:pPr marL="285750" indent="-285750" algn="just">
              <a:lnSpc>
                <a:spcPct val="100000"/>
              </a:lnSpc>
              <a:buFontTx/>
              <a:buChar char="-"/>
            </a:pPr>
            <a:r>
              <a:rPr lang="es-ES" sz="1800" dirty="0" err="1">
                <a:solidFill>
                  <a:schemeClr val="tx2"/>
                </a:solidFill>
              </a:rPr>
              <a:t>attributes</a:t>
            </a:r>
            <a:r>
              <a:rPr lang="es-ES" sz="1800" dirty="0">
                <a:solidFill>
                  <a:schemeClr val="tx2"/>
                </a:solidFill>
              </a:rPr>
              <a:t>(x): revela todos los atributos de un objeto</a:t>
            </a:r>
          </a:p>
          <a:p>
            <a:pPr marL="285750" indent="-285750" algn="just">
              <a:lnSpc>
                <a:spcPct val="100000"/>
              </a:lnSpc>
              <a:buFontTx/>
              <a:buChar char="-"/>
            </a:pPr>
            <a:r>
              <a:rPr lang="es-ES" sz="1800" dirty="0" err="1">
                <a:solidFill>
                  <a:schemeClr val="tx2"/>
                </a:solidFill>
              </a:rPr>
              <a:t>rm</a:t>
            </a:r>
            <a:r>
              <a:rPr lang="es-ES" sz="1800" dirty="0">
                <a:solidFill>
                  <a:schemeClr val="tx2"/>
                </a:solidFill>
              </a:rPr>
              <a:t>(x): elimina un objeto de la memoria de R, en una sesión</a:t>
            </a:r>
          </a:p>
          <a:p>
            <a:pPr marL="285750" indent="-285750" algn="just">
              <a:lnSpc>
                <a:spcPct val="100000"/>
              </a:lnSpc>
              <a:buFontTx/>
              <a:buChar char="-"/>
            </a:pPr>
            <a:r>
              <a:rPr lang="es-ES" sz="1800" dirty="0" err="1">
                <a:solidFill>
                  <a:schemeClr val="tx2"/>
                </a:solidFill>
              </a:rPr>
              <a:t>ls</a:t>
            </a:r>
            <a:r>
              <a:rPr lang="es-ES" sz="1800" dirty="0">
                <a:solidFill>
                  <a:schemeClr val="tx2"/>
                </a:solidFill>
              </a:rPr>
              <a:t>(x): revela todos los objetos en la memoria de R en una sesión específica</a:t>
            </a:r>
          </a:p>
        </p:txBody>
      </p:sp>
    </p:spTree>
    <p:extLst>
      <p:ext uri="{BB962C8B-B14F-4D97-AF65-F5344CB8AC3E}">
        <p14:creationId xmlns:p14="http://schemas.microsoft.com/office/powerpoint/2010/main" val="28638731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7" name="Título 1">
            <a:extLst>
              <a:ext uri="{FF2B5EF4-FFF2-40B4-BE49-F238E27FC236}">
                <a16:creationId xmlns:a16="http://schemas.microsoft.com/office/drawing/2014/main" id="{68847579-8ADA-453A-BFA8-7EFE98C36DD4}"/>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Referencias del curso</a:t>
            </a:r>
          </a:p>
        </p:txBody>
      </p:sp>
      <p:sp>
        <p:nvSpPr>
          <p:cNvPr id="9" name="Subtítulo 2">
            <a:extLst>
              <a:ext uri="{FF2B5EF4-FFF2-40B4-BE49-F238E27FC236}">
                <a16:creationId xmlns:a16="http://schemas.microsoft.com/office/drawing/2014/main" id="{98AFAC19-4726-4EEC-942F-FDFF156A794D}"/>
              </a:ext>
            </a:extLst>
          </p:cNvPr>
          <p:cNvSpPr>
            <a:spLocks noGrp="1"/>
          </p:cNvSpPr>
          <p:nvPr>
            <p:ph type="subTitle" idx="1"/>
          </p:nvPr>
        </p:nvSpPr>
        <p:spPr>
          <a:xfrm>
            <a:off x="76690" y="1786597"/>
            <a:ext cx="11993389" cy="5071403"/>
          </a:xfrm>
        </p:spPr>
        <p:txBody>
          <a:bodyPr anchor="t">
            <a:normAutofit/>
          </a:bodyPr>
          <a:lstStyle/>
          <a:p>
            <a:pPr algn="just">
              <a:lnSpc>
                <a:spcPct val="100000"/>
              </a:lnSpc>
            </a:pPr>
            <a:r>
              <a:rPr lang="es-ES" sz="1800" b="1" dirty="0">
                <a:solidFill>
                  <a:schemeClr val="tx2"/>
                </a:solidFill>
              </a:rPr>
              <a:t>Teoría:</a:t>
            </a:r>
          </a:p>
          <a:p>
            <a:pPr marL="285750" indent="-285750" algn="just">
              <a:lnSpc>
                <a:spcPct val="100000"/>
              </a:lnSpc>
              <a:buFontTx/>
              <a:buChar char="-"/>
            </a:pPr>
            <a:r>
              <a:rPr lang="es-ES" sz="1800" dirty="0">
                <a:solidFill>
                  <a:schemeClr val="tx2"/>
                </a:solidFill>
              </a:rPr>
              <a:t>Big Data – Walter Sosa (BDWS). Editorial Siglo Veintiuno.</a:t>
            </a:r>
          </a:p>
          <a:p>
            <a:pPr marL="285750" indent="-285750" algn="just">
              <a:lnSpc>
                <a:spcPct val="100000"/>
              </a:lnSpc>
              <a:buFontTx/>
              <a:buChar char="-"/>
            </a:pPr>
            <a:r>
              <a:rPr lang="es-ES" sz="1800" dirty="0" err="1">
                <a:solidFill>
                  <a:schemeClr val="tx2"/>
                </a:solidFill>
              </a:rPr>
              <a:t>Storytelling</a:t>
            </a:r>
            <a:r>
              <a:rPr lang="es-ES" sz="1800" dirty="0">
                <a:solidFill>
                  <a:schemeClr val="tx2"/>
                </a:solidFill>
              </a:rPr>
              <a:t> </a:t>
            </a:r>
            <a:r>
              <a:rPr lang="es-ES" sz="1800" dirty="0" err="1">
                <a:solidFill>
                  <a:schemeClr val="tx2"/>
                </a:solidFill>
              </a:rPr>
              <a:t>with</a:t>
            </a:r>
            <a:r>
              <a:rPr lang="es-ES" sz="1800" dirty="0">
                <a:solidFill>
                  <a:schemeClr val="tx2"/>
                </a:solidFill>
              </a:rPr>
              <a:t> Data: A Data </a:t>
            </a:r>
            <a:r>
              <a:rPr lang="es-ES" sz="1800" dirty="0" err="1">
                <a:solidFill>
                  <a:schemeClr val="tx2"/>
                </a:solidFill>
              </a:rPr>
              <a:t>visualization</a:t>
            </a:r>
            <a:r>
              <a:rPr lang="es-ES" sz="1800" dirty="0">
                <a:solidFill>
                  <a:schemeClr val="tx2"/>
                </a:solidFill>
              </a:rPr>
              <a:t> </a:t>
            </a:r>
            <a:r>
              <a:rPr lang="es-ES" sz="1800" dirty="0" err="1">
                <a:solidFill>
                  <a:schemeClr val="tx2"/>
                </a:solidFill>
              </a:rPr>
              <a:t>Guide</a:t>
            </a:r>
            <a:r>
              <a:rPr lang="es-ES" sz="1800" dirty="0">
                <a:solidFill>
                  <a:schemeClr val="tx2"/>
                </a:solidFill>
              </a:rPr>
              <a:t> </a:t>
            </a:r>
            <a:r>
              <a:rPr lang="es-ES" sz="1800" dirty="0" err="1">
                <a:solidFill>
                  <a:schemeClr val="tx2"/>
                </a:solidFill>
              </a:rPr>
              <a:t>for</a:t>
            </a:r>
            <a:r>
              <a:rPr lang="es-ES" sz="1800" dirty="0">
                <a:solidFill>
                  <a:schemeClr val="tx2"/>
                </a:solidFill>
              </a:rPr>
              <a:t> Business </a:t>
            </a:r>
            <a:r>
              <a:rPr lang="es-ES" sz="1800" dirty="0" err="1">
                <a:solidFill>
                  <a:schemeClr val="tx2"/>
                </a:solidFill>
              </a:rPr>
              <a:t>Professionals</a:t>
            </a:r>
            <a:r>
              <a:rPr lang="es-ES" sz="1800" dirty="0">
                <a:solidFill>
                  <a:schemeClr val="tx2"/>
                </a:solidFill>
              </a:rPr>
              <a:t> – Cole </a:t>
            </a:r>
            <a:r>
              <a:rPr lang="es-ES" sz="1800" dirty="0" err="1">
                <a:solidFill>
                  <a:schemeClr val="tx2"/>
                </a:solidFill>
              </a:rPr>
              <a:t>Nussbaumer</a:t>
            </a:r>
            <a:endParaRPr lang="es-ES" sz="1800" dirty="0">
              <a:solidFill>
                <a:schemeClr val="tx2"/>
              </a:solidFill>
            </a:endParaRPr>
          </a:p>
          <a:p>
            <a:pPr algn="just">
              <a:lnSpc>
                <a:spcPct val="100000"/>
              </a:lnSpc>
            </a:pPr>
            <a:endParaRPr lang="es-ES" sz="1800" dirty="0">
              <a:solidFill>
                <a:schemeClr val="tx2"/>
              </a:solidFill>
            </a:endParaRPr>
          </a:p>
          <a:p>
            <a:pPr algn="just">
              <a:lnSpc>
                <a:spcPct val="100000"/>
              </a:lnSpc>
            </a:pPr>
            <a:r>
              <a:rPr lang="es-ES" sz="1800" b="1" dirty="0">
                <a:solidFill>
                  <a:schemeClr val="tx2"/>
                </a:solidFill>
              </a:rPr>
              <a:t>Programación:</a:t>
            </a:r>
          </a:p>
          <a:p>
            <a:pPr marL="285750" indent="-285750" algn="just">
              <a:lnSpc>
                <a:spcPct val="100000"/>
              </a:lnSpc>
              <a:buFontTx/>
              <a:buChar char="-"/>
            </a:pPr>
            <a:r>
              <a:rPr lang="es-ES" sz="1800" dirty="0">
                <a:solidFill>
                  <a:schemeClr val="tx2"/>
                </a:solidFill>
              </a:rPr>
              <a:t>R para Ciencia de Datos (R4DS) – link: </a:t>
            </a:r>
            <a:r>
              <a:rPr lang="es-ES" sz="1800" dirty="0">
                <a:solidFill>
                  <a:schemeClr val="tx2"/>
                </a:solidFill>
                <a:hlinkClick r:id="rId3"/>
              </a:rPr>
              <a:t>https://es.r4ds.hadley.nz/</a:t>
            </a:r>
            <a:endParaRPr lang="es-ES" sz="1800" dirty="0">
              <a:solidFill>
                <a:schemeClr val="tx2"/>
              </a:solidFill>
            </a:endParaRPr>
          </a:p>
          <a:p>
            <a:pPr marL="285750" indent="-285750" algn="just">
              <a:lnSpc>
                <a:spcPct val="100000"/>
              </a:lnSpc>
              <a:buFontTx/>
              <a:buChar char="-"/>
            </a:pPr>
            <a:endParaRPr lang="es-ES" sz="1800" dirty="0">
              <a:solidFill>
                <a:schemeClr val="tx2"/>
              </a:solidFill>
            </a:endParaRPr>
          </a:p>
        </p:txBody>
      </p:sp>
    </p:spTree>
    <p:extLst>
      <p:ext uri="{BB962C8B-B14F-4D97-AF65-F5344CB8AC3E}">
        <p14:creationId xmlns:p14="http://schemas.microsoft.com/office/powerpoint/2010/main" val="300245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 name="Imagen 9">
            <a:extLst>
              <a:ext uri="{FF2B5EF4-FFF2-40B4-BE49-F238E27FC236}">
                <a16:creationId xmlns:a16="http://schemas.microsoft.com/office/drawing/2014/main" id="{D6D153B6-4070-4BD8-983E-EB6E54FFCD37}"/>
              </a:ext>
            </a:extLst>
          </p:cNvPr>
          <p:cNvPicPr>
            <a:picLocks noChangeAspect="1"/>
          </p:cNvPicPr>
          <p:nvPr/>
        </p:nvPicPr>
        <p:blipFill>
          <a:blip r:embed="rId3"/>
          <a:stretch>
            <a:fillRect/>
          </a:stretch>
        </p:blipFill>
        <p:spPr>
          <a:xfrm>
            <a:off x="0" y="9580"/>
            <a:ext cx="12192000" cy="6838839"/>
          </a:xfrm>
          <a:prstGeom prst="rect">
            <a:avLst/>
          </a:prstGeom>
        </p:spPr>
      </p:pic>
    </p:spTree>
    <p:extLst>
      <p:ext uri="{BB962C8B-B14F-4D97-AF65-F5344CB8AC3E}">
        <p14:creationId xmlns:p14="http://schemas.microsoft.com/office/powerpoint/2010/main" val="446914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1026" name="Picture 2" descr="5 Movies That Depicted The Power Of Big Data | Big Data Analytics">
            <a:extLst>
              <a:ext uri="{FF2B5EF4-FFF2-40B4-BE49-F238E27FC236}">
                <a16:creationId xmlns:a16="http://schemas.microsoft.com/office/drawing/2014/main" id="{8A0D993F-03D4-40E2-AAC2-1C0DED2FE5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347" y="1824035"/>
            <a:ext cx="5715000" cy="32099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rexit (TV Movie 2019) - IMDb">
            <a:extLst>
              <a:ext uri="{FF2B5EF4-FFF2-40B4-BE49-F238E27FC236}">
                <a16:creationId xmlns:a16="http://schemas.microsoft.com/office/drawing/2014/main" id="{4C1F9B5A-8AF3-4424-B48B-065C3F36F0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93" y="808891"/>
            <a:ext cx="3698475" cy="5240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03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5" name="CuadroTexto 14">
            <a:extLst>
              <a:ext uri="{FF2B5EF4-FFF2-40B4-BE49-F238E27FC236}">
                <a16:creationId xmlns:a16="http://schemas.microsoft.com/office/drawing/2014/main" id="{4D994456-810B-43E5-8C81-31CCDC862934}"/>
              </a:ext>
            </a:extLst>
          </p:cNvPr>
          <p:cNvSpPr txBox="1"/>
          <p:nvPr/>
        </p:nvSpPr>
        <p:spPr>
          <a:xfrm>
            <a:off x="586973" y="1022002"/>
            <a:ext cx="11015003" cy="923330"/>
          </a:xfrm>
          <a:prstGeom prst="rect">
            <a:avLst/>
          </a:prstGeom>
          <a:noFill/>
        </p:spPr>
        <p:txBody>
          <a:bodyPr wrap="square">
            <a:spAutoFit/>
          </a:bodyPr>
          <a:lstStyle/>
          <a:p>
            <a:pPr algn="ctr"/>
            <a:r>
              <a:rPr lang="en-US" b="1" i="0" dirty="0">
                <a:solidFill>
                  <a:srgbClr val="000000"/>
                </a:solidFill>
                <a:effectLst/>
                <a:latin typeface="Lato"/>
              </a:rPr>
              <a:t>"The ability to take data - to be able to understand it, to process it, to extract value from, to visualize it, to communicate it - that's going to be a hugely important skill in the next decades"</a:t>
            </a:r>
            <a:endParaRPr lang="en-US" b="0" i="0" dirty="0">
              <a:solidFill>
                <a:srgbClr val="000000"/>
              </a:solidFill>
              <a:effectLst/>
              <a:latin typeface="Lato"/>
            </a:endParaRPr>
          </a:p>
          <a:p>
            <a:pPr algn="ctr"/>
            <a:r>
              <a:rPr lang="en-US" b="0" i="0" dirty="0">
                <a:solidFill>
                  <a:srgbClr val="000000"/>
                </a:solidFill>
                <a:effectLst/>
                <a:latin typeface="Lato"/>
              </a:rPr>
              <a:t>Hal Varian, </a:t>
            </a:r>
            <a:r>
              <a:rPr lang="en-US" b="0" i="0" dirty="0" err="1">
                <a:solidFill>
                  <a:srgbClr val="000000"/>
                </a:solidFill>
                <a:effectLst/>
                <a:latin typeface="Lato"/>
              </a:rPr>
              <a:t>Economista</a:t>
            </a:r>
            <a:r>
              <a:rPr lang="en-US" b="0" i="0" dirty="0">
                <a:solidFill>
                  <a:srgbClr val="000000"/>
                </a:solidFill>
                <a:effectLst/>
                <a:latin typeface="Lato"/>
              </a:rPr>
              <a:t> Jefe de Google y </a:t>
            </a:r>
            <a:r>
              <a:rPr lang="en-US" b="0" i="0" dirty="0" err="1">
                <a:solidFill>
                  <a:srgbClr val="000000"/>
                </a:solidFill>
                <a:effectLst/>
                <a:latin typeface="Lato"/>
              </a:rPr>
              <a:t>Académico</a:t>
            </a:r>
            <a:r>
              <a:rPr lang="en-US" b="0" i="0" dirty="0">
                <a:solidFill>
                  <a:srgbClr val="000000"/>
                </a:solidFill>
                <a:effectLst/>
                <a:latin typeface="Lato"/>
              </a:rPr>
              <a:t> de UC Berkeley</a:t>
            </a:r>
          </a:p>
        </p:txBody>
      </p:sp>
      <p:sp>
        <p:nvSpPr>
          <p:cNvPr id="16" name="CuadroTexto 15">
            <a:extLst>
              <a:ext uri="{FF2B5EF4-FFF2-40B4-BE49-F238E27FC236}">
                <a16:creationId xmlns:a16="http://schemas.microsoft.com/office/drawing/2014/main" id="{9A659591-2FA2-481B-9EF1-5DE5DE666B7B}"/>
              </a:ext>
            </a:extLst>
          </p:cNvPr>
          <p:cNvSpPr txBox="1"/>
          <p:nvPr/>
        </p:nvSpPr>
        <p:spPr>
          <a:xfrm>
            <a:off x="586972" y="2967334"/>
            <a:ext cx="11015003" cy="923330"/>
          </a:xfrm>
          <a:prstGeom prst="rect">
            <a:avLst/>
          </a:prstGeom>
          <a:noFill/>
        </p:spPr>
        <p:txBody>
          <a:bodyPr wrap="square">
            <a:spAutoFit/>
          </a:bodyPr>
          <a:lstStyle/>
          <a:p>
            <a:pPr algn="ctr"/>
            <a:r>
              <a:rPr lang="es-ES" b="1" i="0" dirty="0">
                <a:solidFill>
                  <a:srgbClr val="000000"/>
                </a:solidFill>
                <a:effectLst/>
                <a:latin typeface="Lato"/>
              </a:rPr>
              <a:t>“El objetivo de la ciencia de datos es mejorar la toma de decisiones, basando esas decisiones en </a:t>
            </a:r>
            <a:r>
              <a:rPr lang="es-ES" b="1" i="0" dirty="0" err="1">
                <a:solidFill>
                  <a:srgbClr val="000000"/>
                </a:solidFill>
                <a:effectLst/>
                <a:latin typeface="Lato"/>
              </a:rPr>
              <a:t>insights</a:t>
            </a:r>
            <a:r>
              <a:rPr lang="es-ES" b="1" i="0" dirty="0">
                <a:solidFill>
                  <a:srgbClr val="000000"/>
                </a:solidFill>
                <a:effectLst/>
                <a:latin typeface="Lato"/>
              </a:rPr>
              <a:t> extraídos de grandes sets de datos”</a:t>
            </a:r>
            <a:endParaRPr lang="es-ES" b="0" i="0" dirty="0">
              <a:solidFill>
                <a:srgbClr val="000000"/>
              </a:solidFill>
              <a:effectLst/>
              <a:latin typeface="Lato"/>
            </a:endParaRPr>
          </a:p>
          <a:p>
            <a:pPr algn="ctr"/>
            <a:r>
              <a:rPr lang="es-ES" i="0" dirty="0">
                <a:solidFill>
                  <a:srgbClr val="000000"/>
                </a:solidFill>
                <a:effectLst/>
                <a:latin typeface="Lato"/>
              </a:rPr>
              <a:t>Kelleher &amp; Tierney, 2018</a:t>
            </a:r>
          </a:p>
        </p:txBody>
      </p:sp>
      <p:sp>
        <p:nvSpPr>
          <p:cNvPr id="17" name="CuadroTexto 16">
            <a:extLst>
              <a:ext uri="{FF2B5EF4-FFF2-40B4-BE49-F238E27FC236}">
                <a16:creationId xmlns:a16="http://schemas.microsoft.com/office/drawing/2014/main" id="{18F66829-5BFC-4EBA-8E1B-763FE2FF1D5E}"/>
              </a:ext>
            </a:extLst>
          </p:cNvPr>
          <p:cNvSpPr txBox="1"/>
          <p:nvPr/>
        </p:nvSpPr>
        <p:spPr>
          <a:xfrm>
            <a:off x="0" y="4912667"/>
            <a:ext cx="11844997" cy="923330"/>
          </a:xfrm>
          <a:prstGeom prst="rect">
            <a:avLst/>
          </a:prstGeom>
          <a:noFill/>
        </p:spPr>
        <p:txBody>
          <a:bodyPr wrap="square">
            <a:spAutoFit/>
          </a:bodyPr>
          <a:lstStyle/>
          <a:p>
            <a:pPr algn="ctr"/>
            <a:r>
              <a:rPr lang="es-ES" b="1" dirty="0"/>
              <a:t>“La ciencia de datos es un paso evolutivo en campos interdisciplinarios como el análisis de negocios que incorpora la informática, el modelado, las estadísticas, la analítica y las matemáticas en uno solo proceso”</a:t>
            </a:r>
          </a:p>
          <a:p>
            <a:pPr algn="ctr"/>
            <a:r>
              <a:rPr lang="es-ES" dirty="0"/>
              <a:t>NYU center </a:t>
            </a:r>
            <a:r>
              <a:rPr lang="es-ES" dirty="0" err="1"/>
              <a:t>for</a:t>
            </a:r>
            <a:r>
              <a:rPr lang="es-ES" dirty="0"/>
              <a:t> Data Science</a:t>
            </a:r>
            <a:endParaRPr lang="es-CL" dirty="0"/>
          </a:p>
        </p:txBody>
      </p:sp>
    </p:spTree>
    <p:extLst>
      <p:ext uri="{BB962C8B-B14F-4D97-AF65-F5344CB8AC3E}">
        <p14:creationId xmlns:p14="http://schemas.microsoft.com/office/powerpoint/2010/main" val="41208242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ítulo 1">
            <a:extLst>
              <a:ext uri="{FF2B5EF4-FFF2-40B4-BE49-F238E27FC236}">
                <a16:creationId xmlns:a16="http://schemas.microsoft.com/office/drawing/2014/main" id="{EFA0D594-AAC7-4A7C-A321-67666EDAF321}"/>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Definición</a:t>
            </a:r>
          </a:p>
        </p:txBody>
      </p:sp>
      <p:sp>
        <p:nvSpPr>
          <p:cNvPr id="14" name="Subtítulo 2">
            <a:extLst>
              <a:ext uri="{FF2B5EF4-FFF2-40B4-BE49-F238E27FC236}">
                <a16:creationId xmlns:a16="http://schemas.microsoft.com/office/drawing/2014/main" id="{F1A7034D-F82D-4802-9019-090A193E3317}"/>
              </a:ext>
            </a:extLst>
          </p:cNvPr>
          <p:cNvSpPr>
            <a:spLocks noGrp="1"/>
          </p:cNvSpPr>
          <p:nvPr>
            <p:ph type="subTitle" idx="1"/>
          </p:nvPr>
        </p:nvSpPr>
        <p:spPr>
          <a:xfrm>
            <a:off x="76690" y="1786597"/>
            <a:ext cx="11993389" cy="5071403"/>
          </a:xfrm>
        </p:spPr>
        <p:txBody>
          <a:bodyPr anchor="t">
            <a:normAutofit/>
          </a:bodyPr>
          <a:lstStyle/>
          <a:p>
            <a:pPr algn="l">
              <a:lnSpc>
                <a:spcPct val="100000"/>
              </a:lnSpc>
            </a:pPr>
            <a:r>
              <a:rPr lang="es-CL" sz="1800" dirty="0">
                <a:solidFill>
                  <a:schemeClr val="tx2"/>
                </a:solidFill>
              </a:rPr>
              <a:t>La ciencia de datos estudia la extracción de conocimientos a partir de datos. Este emplea las disciplinas de:</a:t>
            </a:r>
            <a:endParaRPr lang="es-CL" sz="1800" b="1" dirty="0">
              <a:solidFill>
                <a:schemeClr val="tx2"/>
              </a:solidFill>
            </a:endParaRPr>
          </a:p>
          <a:p>
            <a:pPr marL="285750" indent="-285750" algn="l">
              <a:lnSpc>
                <a:spcPct val="100000"/>
              </a:lnSpc>
              <a:buFontTx/>
              <a:buChar char="-"/>
            </a:pPr>
            <a:r>
              <a:rPr lang="es-CL" sz="1800" dirty="0">
                <a:solidFill>
                  <a:schemeClr val="tx2"/>
                </a:solidFill>
              </a:rPr>
              <a:t>Estadística</a:t>
            </a:r>
          </a:p>
          <a:p>
            <a:pPr marL="285750" indent="-285750" algn="l">
              <a:lnSpc>
                <a:spcPct val="100000"/>
              </a:lnSpc>
              <a:buFontTx/>
              <a:buChar char="-"/>
            </a:pPr>
            <a:r>
              <a:rPr lang="es-CL" sz="1800" dirty="0">
                <a:solidFill>
                  <a:schemeClr val="tx2"/>
                </a:solidFill>
              </a:rPr>
              <a:t>Matemáticas</a:t>
            </a:r>
          </a:p>
          <a:p>
            <a:pPr marL="285750" indent="-285750" algn="l">
              <a:lnSpc>
                <a:spcPct val="100000"/>
              </a:lnSpc>
              <a:buFontTx/>
              <a:buChar char="-"/>
            </a:pPr>
            <a:r>
              <a:rPr lang="es-CL" sz="1800" dirty="0">
                <a:solidFill>
                  <a:schemeClr val="tx2"/>
                </a:solidFill>
              </a:rPr>
              <a:t>Ciencias de la computación</a:t>
            </a:r>
          </a:p>
          <a:p>
            <a:pPr algn="l">
              <a:lnSpc>
                <a:spcPct val="100000"/>
              </a:lnSpc>
            </a:pPr>
            <a:endParaRPr lang="es-CL" sz="1800" dirty="0">
              <a:solidFill>
                <a:schemeClr val="tx2"/>
              </a:solidFill>
            </a:endParaRPr>
          </a:p>
          <a:p>
            <a:pPr algn="l">
              <a:lnSpc>
                <a:spcPct val="100000"/>
              </a:lnSpc>
            </a:pPr>
            <a:r>
              <a:rPr lang="es-CL" sz="1800" dirty="0">
                <a:solidFill>
                  <a:schemeClr val="tx2"/>
                </a:solidFill>
              </a:rPr>
              <a:t>Por otro lado, un científico de datos es quien utiliza la información disponible para generar información de valor para algún receptor. Hacer ciencia de datos implica:</a:t>
            </a:r>
          </a:p>
          <a:p>
            <a:pPr marL="285750" indent="-285750" algn="l">
              <a:lnSpc>
                <a:spcPct val="100000"/>
              </a:lnSpc>
              <a:buFontTx/>
              <a:buChar char="-"/>
            </a:pPr>
            <a:r>
              <a:rPr lang="es-CL" sz="1800" dirty="0">
                <a:solidFill>
                  <a:schemeClr val="tx2"/>
                </a:solidFill>
              </a:rPr>
              <a:t>Programar (R, Python, Julia, Stata, </a:t>
            </a:r>
            <a:r>
              <a:rPr lang="es-CL" sz="1800" dirty="0" err="1">
                <a:solidFill>
                  <a:schemeClr val="tx2"/>
                </a:solidFill>
              </a:rPr>
              <a:t>Tableau</a:t>
            </a:r>
            <a:r>
              <a:rPr lang="es-CL" sz="1800" dirty="0">
                <a:solidFill>
                  <a:schemeClr val="tx2"/>
                </a:solidFill>
              </a:rPr>
              <a:t>, Matlab, entre otros softwares)</a:t>
            </a:r>
          </a:p>
          <a:p>
            <a:pPr marL="285750" indent="-285750" algn="l">
              <a:lnSpc>
                <a:spcPct val="100000"/>
              </a:lnSpc>
              <a:buFontTx/>
              <a:buChar char="-"/>
            </a:pPr>
            <a:r>
              <a:rPr lang="es-CL" sz="1800" dirty="0">
                <a:solidFill>
                  <a:schemeClr val="tx2"/>
                </a:solidFill>
              </a:rPr>
              <a:t>Generar análisis estadísticos</a:t>
            </a:r>
          </a:p>
          <a:p>
            <a:pPr marL="285750" indent="-285750" algn="l">
              <a:lnSpc>
                <a:spcPct val="100000"/>
              </a:lnSpc>
              <a:buFontTx/>
              <a:buChar char="-"/>
            </a:pPr>
            <a:r>
              <a:rPr lang="es-CL" sz="1800" dirty="0">
                <a:solidFill>
                  <a:schemeClr val="tx2"/>
                </a:solidFill>
              </a:rPr>
              <a:t>Comunicar</a:t>
            </a:r>
          </a:p>
          <a:p>
            <a:pPr marL="285750" indent="-285750" algn="l">
              <a:lnSpc>
                <a:spcPct val="100000"/>
              </a:lnSpc>
              <a:buFontTx/>
              <a:buChar char="-"/>
            </a:pPr>
            <a:r>
              <a:rPr lang="es-CL" sz="1800" dirty="0">
                <a:solidFill>
                  <a:schemeClr val="tx2"/>
                </a:solidFill>
              </a:rPr>
              <a:t>Apoyar a la experiencia acumulada</a:t>
            </a:r>
          </a:p>
        </p:txBody>
      </p:sp>
      <p:sp>
        <p:nvSpPr>
          <p:cNvPr id="12" name="CuadroTexto 11">
            <a:extLst>
              <a:ext uri="{FF2B5EF4-FFF2-40B4-BE49-F238E27FC236}">
                <a16:creationId xmlns:a16="http://schemas.microsoft.com/office/drawing/2014/main" id="{905CCD30-9976-45A2-B8C5-04817E58CDDD}"/>
              </a:ext>
            </a:extLst>
          </p:cNvPr>
          <p:cNvSpPr txBox="1"/>
          <p:nvPr/>
        </p:nvSpPr>
        <p:spPr>
          <a:xfrm>
            <a:off x="0" y="6427149"/>
            <a:ext cx="12188952" cy="276999"/>
          </a:xfrm>
          <a:prstGeom prst="rect">
            <a:avLst/>
          </a:prstGeom>
          <a:noFill/>
        </p:spPr>
        <p:txBody>
          <a:bodyPr wrap="square">
            <a:spAutoFit/>
          </a:bodyPr>
          <a:lstStyle/>
          <a:p>
            <a:r>
              <a:rPr lang="es-CL" sz="1200" b="0" i="1" dirty="0" err="1">
                <a:solidFill>
                  <a:srgbClr val="333333"/>
                </a:solidFill>
                <a:effectLst/>
                <a:latin typeface="Helvetica Neue"/>
              </a:rPr>
              <a:t>Vazquez</a:t>
            </a:r>
            <a:r>
              <a:rPr lang="es-CL" sz="1200" i="1" dirty="0">
                <a:solidFill>
                  <a:srgbClr val="333333"/>
                </a:solidFill>
                <a:latin typeface="Helvetica Neue"/>
              </a:rPr>
              <a:t>, </a:t>
            </a:r>
            <a:r>
              <a:rPr lang="es-CL" sz="1200" b="0" i="1" dirty="0">
                <a:solidFill>
                  <a:srgbClr val="333333"/>
                </a:solidFill>
                <a:effectLst/>
                <a:latin typeface="Helvetica Neue"/>
              </a:rPr>
              <a:t>A. (2020),“</a:t>
            </a:r>
            <a:r>
              <a:rPr lang="es-ES" sz="1200" b="1" i="0" dirty="0">
                <a:solidFill>
                  <a:srgbClr val="333333"/>
                </a:solidFill>
                <a:effectLst/>
                <a:latin typeface="Helvetica Neue"/>
              </a:rPr>
              <a:t>Ciencia de Datos para Gente Sociable”. </a:t>
            </a:r>
            <a:r>
              <a:rPr lang="es-ES" sz="1200" i="0" dirty="0">
                <a:solidFill>
                  <a:srgbClr val="333333"/>
                </a:solidFill>
                <a:effectLst/>
                <a:latin typeface="Helvetica Neue"/>
              </a:rPr>
              <a:t>Obtenido de: </a:t>
            </a:r>
            <a:r>
              <a:rPr lang="es-ES" sz="1200" i="0" dirty="0">
                <a:solidFill>
                  <a:srgbClr val="333333"/>
                </a:solidFill>
                <a:effectLst/>
                <a:latin typeface="Helvetica Neue"/>
                <a:hlinkClick r:id="rId3"/>
              </a:rPr>
              <a:t>https://bitsandbricks.github.io/ciencia_de_datos_gente_sociable/</a:t>
            </a:r>
            <a:r>
              <a:rPr lang="es-ES" sz="1200" i="0" dirty="0">
                <a:solidFill>
                  <a:srgbClr val="333333"/>
                </a:solidFill>
                <a:effectLst/>
                <a:latin typeface="Helvetica Neue"/>
              </a:rPr>
              <a:t> </a:t>
            </a:r>
            <a:endParaRPr lang="es-CL" sz="1200" dirty="0"/>
          </a:p>
        </p:txBody>
      </p:sp>
    </p:spTree>
    <p:extLst>
      <p:ext uri="{BB962C8B-B14F-4D97-AF65-F5344CB8AC3E}">
        <p14:creationId xmlns:p14="http://schemas.microsoft.com/office/powerpoint/2010/main" val="1292494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ítulo 1">
            <a:extLst>
              <a:ext uri="{FF2B5EF4-FFF2-40B4-BE49-F238E27FC236}">
                <a16:creationId xmlns:a16="http://schemas.microsoft.com/office/drawing/2014/main" id="{EFA0D594-AAC7-4A7C-A321-67666EDAF321}"/>
              </a:ext>
            </a:extLst>
          </p:cNvPr>
          <p:cNvSpPr>
            <a:spLocks noGrp="1"/>
          </p:cNvSpPr>
          <p:nvPr>
            <p:ph type="ctrTitle"/>
          </p:nvPr>
        </p:nvSpPr>
        <p:spPr>
          <a:xfrm>
            <a:off x="4247751" y="2491739"/>
            <a:ext cx="3693450" cy="1874521"/>
          </a:xfrm>
        </p:spPr>
        <p:txBody>
          <a:bodyPr anchor="t">
            <a:normAutofit fontScale="90000"/>
          </a:bodyPr>
          <a:lstStyle/>
          <a:p>
            <a:r>
              <a:rPr lang="es-CL" dirty="0">
                <a:solidFill>
                  <a:schemeClr val="tx2"/>
                </a:solidFill>
              </a:rPr>
              <a:t>¿De donde se obtienen los datos?</a:t>
            </a:r>
          </a:p>
        </p:txBody>
      </p:sp>
      <p:pic>
        <p:nvPicPr>
          <p:cNvPr id="1032" name="Picture 8" descr="Logo Facebook en PNG y Vector">
            <a:extLst>
              <a:ext uri="{FF2B5EF4-FFF2-40B4-BE49-F238E27FC236}">
                <a16:creationId xmlns:a16="http://schemas.microsoft.com/office/drawing/2014/main" id="{368D2D49-0194-47A4-B2E4-527F2456DE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427" t="8751" r="28872" b="7782"/>
          <a:stretch/>
        </p:blipFill>
        <p:spPr bwMode="auto">
          <a:xfrm>
            <a:off x="8052827" y="431300"/>
            <a:ext cx="1249546" cy="122122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logo-rond-twitter - Danone Institute">
            <a:extLst>
              <a:ext uri="{FF2B5EF4-FFF2-40B4-BE49-F238E27FC236}">
                <a16:creationId xmlns:a16="http://schemas.microsoft.com/office/drawing/2014/main" id="{6DC9EDE7-4C48-4732-8D7F-86120D753F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9247" y="241975"/>
            <a:ext cx="1410553" cy="14105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Uber Logo - PNG y Vector">
            <a:extLst>
              <a:ext uri="{FF2B5EF4-FFF2-40B4-BE49-F238E27FC236}">
                <a16:creationId xmlns:a16="http://schemas.microsoft.com/office/drawing/2014/main" id="{CCDD6364-0DF2-418B-9500-0403A8D0B7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2753" y="3999191"/>
            <a:ext cx="1546339" cy="154633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230B4C9-5A7D-4EC3-8B87-D2C5F704FE8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72753" y="1463764"/>
            <a:ext cx="1737790" cy="17377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Logotipo del Gobierno de Chile - Wikipedia, la enciclopedia libre">
            <a:extLst>
              <a:ext uri="{FF2B5EF4-FFF2-40B4-BE49-F238E27FC236}">
                <a16:creationId xmlns:a16="http://schemas.microsoft.com/office/drawing/2014/main" id="{CFD78766-53E7-4860-8B72-BF8438AD5D4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053" y="631120"/>
            <a:ext cx="1370313" cy="1370313"/>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Home page - OECD">
            <a:extLst>
              <a:ext uri="{FF2B5EF4-FFF2-40B4-BE49-F238E27FC236}">
                <a16:creationId xmlns:a16="http://schemas.microsoft.com/office/drawing/2014/main" id="{62AE5A0B-21DC-4F8C-B996-6A8C8C0D32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8779" y="5108497"/>
            <a:ext cx="2740624" cy="137031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F35863CF-921B-492A-8FB2-F6E6060990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0196" y="3197460"/>
            <a:ext cx="1441972" cy="1441972"/>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23B17A7-38EF-44AC-8177-D6E2A55781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14316" y="5108498"/>
            <a:ext cx="2092113" cy="1749502"/>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NSTITUTO NACIONAL DE ESTADÍSTICAS (INE) | Guía Chile Energía">
            <a:extLst>
              <a:ext uri="{FF2B5EF4-FFF2-40B4-BE49-F238E27FC236}">
                <a16:creationId xmlns:a16="http://schemas.microsoft.com/office/drawing/2014/main" id="{CE58CA42-B83F-410B-A501-A5AB939A253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t="30242" b="28492"/>
          <a:stretch/>
        </p:blipFill>
        <p:spPr bwMode="auto">
          <a:xfrm>
            <a:off x="357253" y="1846931"/>
            <a:ext cx="2864241" cy="945570"/>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YouTube estrena diseño y también cambia de logo por primera vez en su  historia">
            <a:extLst>
              <a:ext uri="{FF2B5EF4-FFF2-40B4-BE49-F238E27FC236}">
                <a16:creationId xmlns:a16="http://schemas.microsoft.com/office/drawing/2014/main" id="{D485EB42-4EB1-446B-98E3-58CF0A1E1C8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12944" t="29705" r="13553" b="33550"/>
          <a:stretch/>
        </p:blipFill>
        <p:spPr bwMode="auto">
          <a:xfrm>
            <a:off x="6845317" y="4928419"/>
            <a:ext cx="2755202" cy="87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292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729F2144-48B7-4730-955E-365ECED3AB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2" name="Rectangle 10" hidden="1">
            <a:extLst>
              <a:ext uri="{FF2B5EF4-FFF2-40B4-BE49-F238E27FC236}">
                <a16:creationId xmlns:a16="http://schemas.microsoft.com/office/drawing/2014/main" id="{E765FF50-D2F9-4A4F-86ED-F101E172BA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4" name="Rectangle 12" hidden="1">
            <a:extLst>
              <a:ext uri="{FF2B5EF4-FFF2-40B4-BE49-F238E27FC236}">
                <a16:creationId xmlns:a16="http://schemas.microsoft.com/office/drawing/2014/main" id="{04D834C7-8223-43DA-AA30-E15A1BC7BB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93812"/>
            <a:ext cx="12192000" cy="1164188"/>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25" name="Rectangle 14" hidden="1">
            <a:extLst>
              <a:ext uri="{FF2B5EF4-FFF2-40B4-BE49-F238E27FC236}">
                <a16:creationId xmlns:a16="http://schemas.microsoft.com/office/drawing/2014/main" id="{B62DE6C5-8EB8-4E41-B0FF-93563AA4C5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61" y="5693811"/>
            <a:ext cx="12191999" cy="1164188"/>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13" name="Título 1">
            <a:extLst>
              <a:ext uri="{FF2B5EF4-FFF2-40B4-BE49-F238E27FC236}">
                <a16:creationId xmlns:a16="http://schemas.microsoft.com/office/drawing/2014/main" id="{EFA0D594-AAC7-4A7C-A321-67666EDAF321}"/>
              </a:ext>
            </a:extLst>
          </p:cNvPr>
          <p:cNvSpPr>
            <a:spLocks noGrp="1"/>
          </p:cNvSpPr>
          <p:nvPr>
            <p:ph type="ctrTitle"/>
          </p:nvPr>
        </p:nvSpPr>
        <p:spPr>
          <a:xfrm>
            <a:off x="76691" y="211014"/>
            <a:ext cx="11993389" cy="1575583"/>
          </a:xfrm>
        </p:spPr>
        <p:txBody>
          <a:bodyPr anchor="t">
            <a:normAutofit/>
          </a:bodyPr>
          <a:lstStyle/>
          <a:p>
            <a:pPr algn="l"/>
            <a:r>
              <a:rPr lang="es-CL" dirty="0">
                <a:solidFill>
                  <a:schemeClr val="tx2"/>
                </a:solidFill>
              </a:rPr>
              <a:t>¿Qué es el Big Data?</a:t>
            </a:r>
          </a:p>
        </p:txBody>
      </p:sp>
      <p:sp>
        <p:nvSpPr>
          <p:cNvPr id="14" name="Subtítulo 2">
            <a:extLst>
              <a:ext uri="{FF2B5EF4-FFF2-40B4-BE49-F238E27FC236}">
                <a16:creationId xmlns:a16="http://schemas.microsoft.com/office/drawing/2014/main" id="{F1A7034D-F82D-4802-9019-090A193E3317}"/>
              </a:ext>
            </a:extLst>
          </p:cNvPr>
          <p:cNvSpPr>
            <a:spLocks noGrp="1"/>
          </p:cNvSpPr>
          <p:nvPr>
            <p:ph type="subTitle" idx="1"/>
          </p:nvPr>
        </p:nvSpPr>
        <p:spPr>
          <a:xfrm>
            <a:off x="76690" y="1786597"/>
            <a:ext cx="11993389" cy="5071403"/>
          </a:xfrm>
        </p:spPr>
        <p:txBody>
          <a:bodyPr anchor="t">
            <a:normAutofit/>
          </a:bodyPr>
          <a:lstStyle/>
          <a:p>
            <a:pPr algn="l">
              <a:lnSpc>
                <a:spcPct val="100000"/>
              </a:lnSpc>
            </a:pPr>
            <a:r>
              <a:rPr lang="es-CL" sz="1800" dirty="0">
                <a:solidFill>
                  <a:schemeClr val="tx2"/>
                </a:solidFill>
              </a:rPr>
              <a:t>Datos que contienen una mayor </a:t>
            </a:r>
            <a:r>
              <a:rPr lang="es-CL" sz="1800" b="1" dirty="0">
                <a:solidFill>
                  <a:schemeClr val="tx2"/>
                </a:solidFill>
              </a:rPr>
              <a:t>V</a:t>
            </a:r>
            <a:r>
              <a:rPr lang="es-CL" sz="1800" dirty="0">
                <a:solidFill>
                  <a:schemeClr val="tx2"/>
                </a:solidFill>
              </a:rPr>
              <a:t>ariedad de información y que se presentan en </a:t>
            </a:r>
            <a:r>
              <a:rPr lang="es-CL" sz="1800" b="1" dirty="0">
                <a:solidFill>
                  <a:schemeClr val="tx2"/>
                </a:solidFill>
              </a:rPr>
              <a:t>V</a:t>
            </a:r>
            <a:r>
              <a:rPr lang="es-CL" sz="1800" dirty="0">
                <a:solidFill>
                  <a:schemeClr val="tx2"/>
                </a:solidFill>
              </a:rPr>
              <a:t>olúmenes crecientes y a una </a:t>
            </a:r>
            <a:r>
              <a:rPr lang="es-CL" sz="1800" b="1" dirty="0">
                <a:solidFill>
                  <a:schemeClr val="tx2"/>
                </a:solidFill>
              </a:rPr>
              <a:t>V</a:t>
            </a:r>
            <a:r>
              <a:rPr lang="es-CL" sz="1800" dirty="0">
                <a:solidFill>
                  <a:schemeClr val="tx2"/>
                </a:solidFill>
              </a:rPr>
              <a:t>elocidad superior. Las 5 “V” del Big Data corresponden a:</a:t>
            </a:r>
          </a:p>
          <a:p>
            <a:pPr marL="285750" indent="-285750" algn="l">
              <a:lnSpc>
                <a:spcPct val="100000"/>
              </a:lnSpc>
              <a:buFontTx/>
              <a:buChar char="-"/>
            </a:pPr>
            <a:r>
              <a:rPr lang="es-CL" sz="1800" dirty="0">
                <a:solidFill>
                  <a:schemeClr val="tx2"/>
                </a:solidFill>
              </a:rPr>
              <a:t>Volumen</a:t>
            </a:r>
          </a:p>
          <a:p>
            <a:pPr marL="285750" indent="-285750" algn="l">
              <a:lnSpc>
                <a:spcPct val="100000"/>
              </a:lnSpc>
              <a:buFontTx/>
              <a:buChar char="-"/>
            </a:pPr>
            <a:r>
              <a:rPr lang="es-CL" sz="1800" dirty="0">
                <a:solidFill>
                  <a:schemeClr val="tx2"/>
                </a:solidFill>
              </a:rPr>
              <a:t>Variedad</a:t>
            </a:r>
          </a:p>
          <a:p>
            <a:pPr marL="285750" indent="-285750" algn="l">
              <a:lnSpc>
                <a:spcPct val="100000"/>
              </a:lnSpc>
              <a:buFontTx/>
              <a:buChar char="-"/>
            </a:pPr>
            <a:r>
              <a:rPr lang="es-CL" sz="1800" dirty="0">
                <a:solidFill>
                  <a:schemeClr val="tx2"/>
                </a:solidFill>
              </a:rPr>
              <a:t>Velocidad</a:t>
            </a:r>
          </a:p>
          <a:p>
            <a:pPr marL="285750" indent="-285750" algn="l">
              <a:lnSpc>
                <a:spcPct val="100000"/>
              </a:lnSpc>
              <a:buFontTx/>
              <a:buChar char="-"/>
            </a:pPr>
            <a:r>
              <a:rPr lang="es-CL" sz="1800" dirty="0">
                <a:solidFill>
                  <a:schemeClr val="tx2"/>
                </a:solidFill>
              </a:rPr>
              <a:t>Veracidad</a:t>
            </a:r>
          </a:p>
          <a:p>
            <a:pPr marL="285750" indent="-285750" algn="l">
              <a:lnSpc>
                <a:spcPct val="100000"/>
              </a:lnSpc>
              <a:buFontTx/>
              <a:buChar char="-"/>
            </a:pPr>
            <a:r>
              <a:rPr lang="es-CL" sz="1800" dirty="0">
                <a:solidFill>
                  <a:schemeClr val="tx2"/>
                </a:solidFill>
              </a:rPr>
              <a:t>Valor</a:t>
            </a:r>
          </a:p>
        </p:txBody>
      </p:sp>
      <p:sp>
        <p:nvSpPr>
          <p:cNvPr id="12" name="CuadroTexto 11">
            <a:extLst>
              <a:ext uri="{FF2B5EF4-FFF2-40B4-BE49-F238E27FC236}">
                <a16:creationId xmlns:a16="http://schemas.microsoft.com/office/drawing/2014/main" id="{905CCD30-9976-45A2-B8C5-04817E58CDDD}"/>
              </a:ext>
            </a:extLst>
          </p:cNvPr>
          <p:cNvSpPr txBox="1"/>
          <p:nvPr/>
        </p:nvSpPr>
        <p:spPr>
          <a:xfrm>
            <a:off x="0" y="6427149"/>
            <a:ext cx="12188952" cy="276999"/>
          </a:xfrm>
          <a:prstGeom prst="rect">
            <a:avLst/>
          </a:prstGeom>
          <a:noFill/>
        </p:spPr>
        <p:txBody>
          <a:bodyPr wrap="square">
            <a:spAutoFit/>
          </a:bodyPr>
          <a:lstStyle/>
          <a:p>
            <a:r>
              <a:rPr lang="es-CL" sz="1200" b="0" i="0" dirty="0">
                <a:solidFill>
                  <a:srgbClr val="000000"/>
                </a:solidFill>
                <a:effectLst/>
                <a:latin typeface="Lato"/>
              </a:rPr>
              <a:t>Gartner (2001). Obtenido de: </a:t>
            </a:r>
            <a:r>
              <a:rPr lang="es-CL" sz="1200" b="0" i="0" dirty="0">
                <a:solidFill>
                  <a:srgbClr val="000000"/>
                </a:solidFill>
                <a:effectLst/>
                <a:latin typeface="Lato"/>
                <a:hlinkClick r:id="rId3"/>
              </a:rPr>
              <a:t>https://www.gartner.com/en/information-technology/glossary/big-data</a:t>
            </a:r>
            <a:r>
              <a:rPr lang="es-CL" sz="1200" b="0" i="0" dirty="0">
                <a:solidFill>
                  <a:srgbClr val="000000"/>
                </a:solidFill>
                <a:effectLst/>
                <a:latin typeface="Lato"/>
              </a:rPr>
              <a:t> </a:t>
            </a:r>
            <a:endParaRPr lang="es-CL" sz="1200" dirty="0"/>
          </a:p>
        </p:txBody>
      </p:sp>
    </p:spTree>
    <p:extLst>
      <p:ext uri="{BB962C8B-B14F-4D97-AF65-F5344CB8AC3E}">
        <p14:creationId xmlns:p14="http://schemas.microsoft.com/office/powerpoint/2010/main" val="2023507673"/>
      </p:ext>
    </p:extLst>
  </p:cSld>
  <p:clrMapOvr>
    <a:masterClrMapping/>
  </p:clrMapOvr>
</p:sld>
</file>

<file path=ppt/theme/theme1.xml><?xml version="1.0" encoding="utf-8"?>
<a:theme xmlns:a="http://schemas.openxmlformats.org/drawingml/2006/main" name="BlockprintVTI">
  <a:themeElements>
    <a:clrScheme name="AnalogousFromLightSeedRightStep">
      <a:dk1>
        <a:srgbClr val="000000"/>
      </a:dk1>
      <a:lt1>
        <a:srgbClr val="FFFFFF"/>
      </a:lt1>
      <a:dk2>
        <a:srgbClr val="41242F"/>
      </a:dk2>
      <a:lt2>
        <a:srgbClr val="E2E8E6"/>
      </a:lt2>
      <a:accent1>
        <a:srgbClr val="CA93A7"/>
      </a:accent1>
      <a:accent2>
        <a:srgbClr val="BE7E7B"/>
      </a:accent2>
      <a:accent3>
        <a:srgbClr val="C09E7F"/>
      </a:accent3>
      <a:accent4>
        <a:srgbClr val="ACA56F"/>
      </a:accent4>
      <a:accent5>
        <a:srgbClr val="9BA97B"/>
      </a:accent5>
      <a:accent6>
        <a:srgbClr val="82AE70"/>
      </a:accent6>
      <a:hlink>
        <a:srgbClr val="568F7A"/>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Template>Retrospect</Template>
  <TotalTime>697</TotalTime>
  <Words>2257</Words>
  <Application>Microsoft Office PowerPoint</Application>
  <PresentationFormat>Panorámica</PresentationFormat>
  <Paragraphs>253</Paragraphs>
  <Slides>38</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38</vt:i4>
      </vt:variant>
    </vt:vector>
  </HeadingPairs>
  <TitlesOfParts>
    <vt:vector size="45" baseType="lpstr">
      <vt:lpstr>Arial</vt:lpstr>
      <vt:lpstr>Avenir Next LT Pro</vt:lpstr>
      <vt:lpstr>AvenirNext LT Pro Medium</vt:lpstr>
      <vt:lpstr>Cambria Math</vt:lpstr>
      <vt:lpstr>Helvetica Neue</vt:lpstr>
      <vt:lpstr>Lato</vt:lpstr>
      <vt:lpstr>BlockprintVTI</vt:lpstr>
      <vt:lpstr>DATA SCIENCE PARA ECONOMÍA Y NEGOCIOS</vt:lpstr>
      <vt:lpstr>Orden de la presentación</vt:lpstr>
      <vt:lpstr>¿Qué es y que hace la ciencia de datos?</vt:lpstr>
      <vt:lpstr>Presentación de PowerPoint</vt:lpstr>
      <vt:lpstr>Presentación de PowerPoint</vt:lpstr>
      <vt:lpstr>Presentación de PowerPoint</vt:lpstr>
      <vt:lpstr>Definición</vt:lpstr>
      <vt:lpstr>¿De donde se obtienen los datos?</vt:lpstr>
      <vt:lpstr>¿Qué es el Big Data?</vt:lpstr>
      <vt:lpstr>¿Qué puede hacer el Big Data?</vt:lpstr>
      <vt:lpstr>¿Cómo trabaja un científico de datos?</vt:lpstr>
      <vt:lpstr>¿Qué puede hacer un científico de datos?</vt:lpstr>
      <vt:lpstr>¿Qué puede hacer un científico de datos?</vt:lpstr>
      <vt:lpstr>¿Qué puede hacer un científico de datos?</vt:lpstr>
      <vt:lpstr>¿Es fácil?</vt:lpstr>
      <vt:lpstr>¿Es fácil?</vt:lpstr>
      <vt:lpstr>¿Es fácil?</vt:lpstr>
      <vt:lpstr>¿Qué veremos en el curso?</vt:lpstr>
      <vt:lpstr>Normas del curso</vt:lpstr>
      <vt:lpstr>Orden del curso</vt:lpstr>
      <vt:lpstr>Evaluaciones</vt:lpstr>
      <vt:lpstr>Proyecto final</vt:lpstr>
      <vt:lpstr>Otros</vt:lpstr>
      <vt:lpstr>Introducción a R y RStudio</vt:lpstr>
      <vt:lpstr>¿Qué es R?</vt:lpstr>
      <vt:lpstr>¿Qué es R?</vt:lpstr>
      <vt:lpstr>¿Qué es RStudio?</vt:lpstr>
      <vt:lpstr>Programación basada en objetos</vt:lpstr>
      <vt:lpstr>Lenguaje – Sintaxis 1: Comandos</vt:lpstr>
      <vt:lpstr>Lenguaje – Sintaxis 2: Scripts</vt:lpstr>
      <vt:lpstr>Lenguaje – Sintaxis 3: Funciones</vt:lpstr>
      <vt:lpstr>Lenguaje – Sintaxis 4: Objetos</vt:lpstr>
      <vt:lpstr>Lenguaje – Sintaxis 5: Indexing</vt:lpstr>
      <vt:lpstr>Lenguaje – Sintaxis 5: Indexing</vt:lpstr>
      <vt:lpstr>Lenguaje – Sintaxis 5: Indexing</vt:lpstr>
      <vt:lpstr>Lenguaje – Sintaxis 6: Vectores lógicos</vt:lpstr>
      <vt:lpstr>Lenguaje – Sintaxis 7: Manipulación de objetos</vt:lpstr>
      <vt:lpstr>Referencias del curso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PARA ECONOMÍA Y NEGOCIOS</dc:title>
  <dc:creator>MARTIN SIELFELD O'RYAN</dc:creator>
  <cp:lastModifiedBy>MARTIN SIELFELD O'RYAN</cp:lastModifiedBy>
  <cp:revision>69</cp:revision>
  <dcterms:created xsi:type="dcterms:W3CDTF">2021-07-22T15:45:30Z</dcterms:created>
  <dcterms:modified xsi:type="dcterms:W3CDTF">2021-08-10T01:28:38Z</dcterms:modified>
</cp:coreProperties>
</file>